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7" r:id="rId15"/>
    <p:sldId id="279" r:id="rId16"/>
    <p:sldId id="269" r:id="rId17"/>
    <p:sldId id="280" r:id="rId18"/>
    <p:sldId id="270" r:id="rId19"/>
    <p:sldId id="281" r:id="rId20"/>
    <p:sldId id="271" r:id="rId21"/>
    <p:sldId id="272" r:id="rId22"/>
    <p:sldId id="273" r:id="rId23"/>
    <p:sldId id="282" r:id="rId24"/>
    <p:sldId id="275" r:id="rId25"/>
    <p:sldId id="276" r:id="rId26"/>
    <p:sldId id="283"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00FF"/>
    <a:srgbClr val="FF00FF"/>
    <a:srgbClr val="CC00FF"/>
    <a:srgbClr val="00FF00"/>
    <a:srgbClr val="99CC00"/>
    <a:srgbClr val="66FF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3" autoAdjust="0"/>
    <p:restoredTop sz="94718" autoAdjust="0"/>
  </p:normalViewPr>
  <p:slideViewPr>
    <p:cSldViewPr>
      <p:cViewPr>
        <p:scale>
          <a:sx n="60" d="100"/>
          <a:sy n="60" d="100"/>
        </p:scale>
        <p:origin x="-1656" y="-2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C10FFA-E13B-42C4-ACFB-AD3A07067F70}" type="doc">
      <dgm:prSet loTypeId="urn:microsoft.com/office/officeart/2005/8/layout/arrow2" loCatId="process" qsTypeId="urn:microsoft.com/office/officeart/2005/8/quickstyle/simple1" qsCatId="simple" csTypeId="urn:microsoft.com/office/officeart/2005/8/colors/accent1_2" csCatId="accent1" phldr="1"/>
      <dgm:spPr/>
    </dgm:pt>
    <dgm:pt modelId="{8B844A1C-FD72-49BA-9B9F-D700CAFA28B7}">
      <dgm:prSet phldrT="[Text]" custT="1"/>
      <dgm:spPr/>
      <dgm:t>
        <a:bodyPr/>
        <a:lstStyle/>
        <a:p>
          <a:r>
            <a:rPr lang="en-US" sz="2400" b="1" dirty="0" smtClean="0">
              <a:solidFill>
                <a:srgbClr val="FF00FF"/>
              </a:solidFill>
              <a:latin typeface="Aharoni" pitchFamily="2" charset="-79"/>
              <a:cs typeface="Aharoni" pitchFamily="2" charset="-79"/>
            </a:rPr>
            <a:t>Living Apes</a:t>
          </a:r>
          <a:endParaRPr lang="en-US" sz="2400" b="1" dirty="0">
            <a:solidFill>
              <a:srgbClr val="FF00FF"/>
            </a:solidFill>
            <a:latin typeface="Aharoni" pitchFamily="2" charset="-79"/>
            <a:cs typeface="Aharoni" pitchFamily="2" charset="-79"/>
          </a:endParaRPr>
        </a:p>
      </dgm:t>
    </dgm:pt>
    <dgm:pt modelId="{2D239CAF-6962-417D-A1BF-AFAAD1623332}" type="parTrans" cxnId="{153F3212-173E-497A-9269-6ECD5C9725B6}">
      <dgm:prSet/>
      <dgm:spPr/>
      <dgm:t>
        <a:bodyPr/>
        <a:lstStyle/>
        <a:p>
          <a:endParaRPr lang="en-US"/>
        </a:p>
      </dgm:t>
    </dgm:pt>
    <dgm:pt modelId="{1CC50F87-34F2-4287-90F8-C2FD78EF968B}" type="sibTrans" cxnId="{153F3212-173E-497A-9269-6ECD5C9725B6}">
      <dgm:prSet/>
      <dgm:spPr/>
      <dgm:t>
        <a:bodyPr/>
        <a:lstStyle/>
        <a:p>
          <a:endParaRPr lang="en-US"/>
        </a:p>
      </dgm:t>
    </dgm:pt>
    <dgm:pt modelId="{6E33EA14-03B6-4464-8338-EB9F74F0FF0C}" type="pres">
      <dgm:prSet presAssocID="{15C10FFA-E13B-42C4-ACFB-AD3A07067F70}" presName="arrowDiagram" presStyleCnt="0">
        <dgm:presLayoutVars>
          <dgm:chMax val="5"/>
          <dgm:dir/>
          <dgm:resizeHandles val="exact"/>
        </dgm:presLayoutVars>
      </dgm:prSet>
      <dgm:spPr/>
    </dgm:pt>
    <dgm:pt modelId="{E124522A-55A7-4578-B48A-D93C2BDDC977}" type="pres">
      <dgm:prSet presAssocID="{15C10FFA-E13B-42C4-ACFB-AD3A07067F70}" presName="arrow" presStyleLbl="bgShp" presStyleIdx="0" presStyleCnt="1" custAng="3044914" custLinFactNeighborX="10091" custLinFactNeighborY="598"/>
      <dgm:spPr>
        <a:solidFill>
          <a:schemeClr val="accent1"/>
        </a:solidFill>
      </dgm:spPr>
    </dgm:pt>
    <dgm:pt modelId="{198F3678-1840-4557-9DDF-F21E328A2A58}" type="pres">
      <dgm:prSet presAssocID="{15C10FFA-E13B-42C4-ACFB-AD3A07067F70}" presName="arrowDiagram1" presStyleCnt="0">
        <dgm:presLayoutVars>
          <dgm:bulletEnabled val="1"/>
        </dgm:presLayoutVars>
      </dgm:prSet>
      <dgm:spPr/>
    </dgm:pt>
    <dgm:pt modelId="{FAA5E4E0-1802-455D-B8ED-4F576182813F}" type="pres">
      <dgm:prSet presAssocID="{8B844A1C-FD72-49BA-9B9F-D700CAFA28B7}" presName="bullet1" presStyleLbl="node1" presStyleIdx="0" presStyleCnt="1" custFlipVert="1" custScaleX="900902" custScaleY="249689" custLinFactX="114836" custLinFactNeighborX="200000" custLinFactNeighborY="-28752"/>
      <dgm:spPr/>
    </dgm:pt>
    <dgm:pt modelId="{B5B6CDA8-D5C3-4893-B381-7C98CC8206BD}" type="pres">
      <dgm:prSet presAssocID="{8B844A1C-FD72-49BA-9B9F-D700CAFA28B7}" presName="textBox1" presStyleLbl="revTx" presStyleIdx="0" presStyleCnt="1" custScaleX="143618" custScaleY="29351" custLinFactNeighborX="-88829" custLinFactNeighborY="41515">
        <dgm:presLayoutVars>
          <dgm:bulletEnabled val="1"/>
        </dgm:presLayoutVars>
      </dgm:prSet>
      <dgm:spPr/>
      <dgm:t>
        <a:bodyPr/>
        <a:lstStyle/>
        <a:p>
          <a:endParaRPr lang="en-US"/>
        </a:p>
      </dgm:t>
    </dgm:pt>
  </dgm:ptLst>
  <dgm:cxnLst>
    <dgm:cxn modelId="{153F3212-173E-497A-9269-6ECD5C9725B6}" srcId="{15C10FFA-E13B-42C4-ACFB-AD3A07067F70}" destId="{8B844A1C-FD72-49BA-9B9F-D700CAFA28B7}" srcOrd="0" destOrd="0" parTransId="{2D239CAF-6962-417D-A1BF-AFAAD1623332}" sibTransId="{1CC50F87-34F2-4287-90F8-C2FD78EF968B}"/>
    <dgm:cxn modelId="{E586AAFD-1791-45B0-99E8-CA40BDF15541}" type="presOf" srcId="{8B844A1C-FD72-49BA-9B9F-D700CAFA28B7}" destId="{B5B6CDA8-D5C3-4893-B381-7C98CC8206BD}" srcOrd="0" destOrd="0" presId="urn:microsoft.com/office/officeart/2005/8/layout/arrow2"/>
    <dgm:cxn modelId="{C3CFF71A-2D62-41BF-9B8B-B4E6E112843A}" type="presOf" srcId="{15C10FFA-E13B-42C4-ACFB-AD3A07067F70}" destId="{6E33EA14-03B6-4464-8338-EB9F74F0FF0C}" srcOrd="0" destOrd="0" presId="urn:microsoft.com/office/officeart/2005/8/layout/arrow2"/>
    <dgm:cxn modelId="{B1D1B193-857D-4CE0-A103-5CF81681FFA7}" type="presParOf" srcId="{6E33EA14-03B6-4464-8338-EB9F74F0FF0C}" destId="{E124522A-55A7-4578-B48A-D93C2BDDC977}" srcOrd="0" destOrd="0" presId="urn:microsoft.com/office/officeart/2005/8/layout/arrow2"/>
    <dgm:cxn modelId="{23682054-1A26-4D38-B1C6-71D3DDE7343F}" type="presParOf" srcId="{6E33EA14-03B6-4464-8338-EB9F74F0FF0C}" destId="{198F3678-1840-4557-9DDF-F21E328A2A58}" srcOrd="1" destOrd="0" presId="urn:microsoft.com/office/officeart/2005/8/layout/arrow2"/>
    <dgm:cxn modelId="{01F28067-2548-464E-A721-42473C30071A}" type="presParOf" srcId="{198F3678-1840-4557-9DDF-F21E328A2A58}" destId="{FAA5E4E0-1802-455D-B8ED-4F576182813F}" srcOrd="0" destOrd="0" presId="urn:microsoft.com/office/officeart/2005/8/layout/arrow2"/>
    <dgm:cxn modelId="{F2C55BFF-6D70-4695-A819-8B3A9C366268}" type="presParOf" srcId="{198F3678-1840-4557-9DDF-F21E328A2A58}" destId="{B5B6CDA8-D5C3-4893-B381-7C98CC8206BD}" srcOrd="1" destOrd="0" presId="urn:microsoft.com/office/officeart/2005/8/layout/arrow2"/>
  </dgm:cxnLst>
  <dgm:bg/>
  <dgm:whole/>
</dgm:dataModel>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gif"/><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1026" name="Picture 2" descr="C:\Users\MOHAN\Desktop\evolution-of-humans.jpg"/>
          <p:cNvPicPr>
            <a:picLocks noChangeAspect="1" noChangeArrowheads="1"/>
          </p:cNvPicPr>
          <p:nvPr/>
        </p:nvPicPr>
        <p:blipFill>
          <a:blip r:embed="rId2"/>
          <a:srcRect/>
          <a:stretch>
            <a:fillRect/>
          </a:stretch>
        </p:blipFill>
        <p:spPr bwMode="auto">
          <a:xfrm>
            <a:off x="0" y="609600"/>
            <a:ext cx="9144000" cy="6248400"/>
          </a:xfrm>
          <a:prstGeom prst="rect">
            <a:avLst/>
          </a:prstGeom>
          <a:noFill/>
        </p:spPr>
      </p:pic>
      <p:sp>
        <p:nvSpPr>
          <p:cNvPr id="5" name="TextBox 4"/>
          <p:cNvSpPr txBox="1"/>
          <p:nvPr/>
        </p:nvSpPr>
        <p:spPr>
          <a:xfrm>
            <a:off x="0" y="0"/>
            <a:ext cx="9144000" cy="707886"/>
          </a:xfrm>
          <a:prstGeom prst="rect">
            <a:avLst/>
          </a:prstGeom>
          <a:ln/>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1">
                      <a:satMod val="175000"/>
                      <a:alpha val="40000"/>
                    </a:schemeClr>
                  </a:glow>
                </a:effectLst>
                <a:latin typeface="Arial Rounded MT Bold" pitchFamily="34" charset="0"/>
              </a:rPr>
              <a:t>S</a:t>
            </a:r>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1">
                      <a:satMod val="175000"/>
                      <a:alpha val="40000"/>
                    </a:schemeClr>
                  </a:glow>
                </a:effectLst>
                <a:latin typeface="Arial Rounded MT Bold" pitchFamily="34" charset="0"/>
              </a:rPr>
              <a:t>TAGES </a:t>
            </a: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1">
                      <a:satMod val="175000"/>
                      <a:alpha val="40000"/>
                    </a:schemeClr>
                  </a:glow>
                </a:effectLst>
                <a:latin typeface="Arial Rounded MT Bold" pitchFamily="34" charset="0"/>
              </a:rPr>
              <a:t>O</a:t>
            </a:r>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1">
                      <a:satMod val="175000"/>
                      <a:alpha val="40000"/>
                    </a:schemeClr>
                  </a:glow>
                </a:effectLst>
                <a:latin typeface="Arial Rounded MT Bold" pitchFamily="34" charset="0"/>
              </a:rPr>
              <a:t>F </a:t>
            </a: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1">
                      <a:satMod val="175000"/>
                      <a:alpha val="40000"/>
                    </a:schemeClr>
                  </a:glow>
                </a:effectLst>
                <a:latin typeface="Arial Rounded MT Bold" pitchFamily="34" charset="0"/>
              </a:rPr>
              <a:t>H</a:t>
            </a:r>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1">
                      <a:satMod val="175000"/>
                      <a:alpha val="40000"/>
                    </a:schemeClr>
                  </a:glow>
                </a:effectLst>
                <a:latin typeface="Arial Rounded MT Bold" pitchFamily="34" charset="0"/>
              </a:rPr>
              <a:t>UMAN </a:t>
            </a:r>
            <a:r>
              <a:rPr lang="en-U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1">
                      <a:satMod val="175000"/>
                      <a:alpha val="40000"/>
                    </a:schemeClr>
                  </a:glow>
                </a:effectLst>
                <a:latin typeface="Arial Rounded MT Bold" pitchFamily="34" charset="0"/>
              </a:rPr>
              <a:t>E</a:t>
            </a:r>
            <a:r>
              <a:rPr lang="en-US" sz="2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1">
                      <a:satMod val="175000"/>
                      <a:alpha val="40000"/>
                    </a:schemeClr>
                  </a:glow>
                </a:effectLst>
                <a:latin typeface="Arial Rounded MT Bold" pitchFamily="34" charset="0"/>
              </a:rPr>
              <a:t>VOLUTION</a:t>
            </a: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1">
                    <a:satMod val="175000"/>
                    <a:alpha val="40000"/>
                  </a:schemeClr>
                </a:glow>
              </a:effectLst>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57200" y="0"/>
            <a:ext cx="8686800"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latin typeface="+mj-lt"/>
                <a:ea typeface="Times New Roman" pitchFamily="18" charset="0"/>
                <a:cs typeface="Times New Roman" pitchFamily="18" charset="0"/>
              </a:rPr>
              <a:t>From the previous discussion it is revealed that evolution created various radiating forms, most of which did not survive. The types, which could adapt the environment, were able to survive. Thus, we can divide the stages of evolution into broad phases: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mj-lt"/>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tabLst/>
            </a:pP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2400" b="1"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en-US" sz="2800" b="1" i="0" u="none" strike="noStrike" cap="none" normalizeH="0" baseline="0" dirty="0" smtClean="0">
                <a:ln>
                  <a:noFill/>
                </a:ln>
                <a:solidFill>
                  <a:srgbClr val="00FF00"/>
                </a:solidFill>
                <a:effectLst/>
                <a:latin typeface="+mj-lt"/>
                <a:ea typeface="Times New Roman" pitchFamily="18" charset="0"/>
                <a:cs typeface="Times New Roman" pitchFamily="18" charset="0"/>
              </a:rPr>
              <a:t>Prosimii to Hominoid</a:t>
            </a:r>
            <a:endParaRPr kumimoji="0" lang="en-US" sz="2800" b="1" i="0" u="none" strike="noStrike" cap="none" normalizeH="0" baseline="0" dirty="0" smtClean="0">
              <a:ln>
                <a:noFill/>
              </a:ln>
              <a:solidFill>
                <a:srgbClr val="00FF00"/>
              </a:solidFill>
              <a:effectLst/>
              <a:latin typeface="+mj-lt"/>
              <a:ea typeface="Times New Roman" pitchFamily="18"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tabLst/>
            </a:pPr>
            <a:r>
              <a:rPr lang="en-US" sz="2800" b="1" dirty="0" smtClean="0">
                <a:latin typeface="+mj-lt"/>
                <a:ea typeface="Times New Roman" pitchFamily="18" charset="0"/>
                <a:cs typeface="Arial" pitchFamily="34" charset="0"/>
              </a:rPr>
              <a:t>		    </a:t>
            </a:r>
            <a:r>
              <a:rPr kumimoji="0" lang="en-US" sz="2800" b="1" i="0" u="none" strike="noStrike" cap="none" normalizeH="0" baseline="0" dirty="0" smtClean="0">
                <a:ln>
                  <a:noFill/>
                </a:ln>
                <a:solidFill>
                  <a:srgbClr val="00FF00"/>
                </a:solidFill>
                <a:effectLst/>
                <a:latin typeface="+mj-lt"/>
                <a:ea typeface="Times New Roman" pitchFamily="18" charset="0"/>
                <a:cs typeface="Times New Roman" pitchFamily="18" charset="0"/>
              </a:rPr>
              <a:t>Hominoid to Hominid</a:t>
            </a:r>
            <a:endParaRPr lang="en-US" sz="2800" b="1" dirty="0" smtClean="0">
              <a:solidFill>
                <a:srgbClr val="00FF00"/>
              </a:solidFill>
              <a:latin typeface="+mj-lt"/>
              <a:ea typeface="Times New Roman" pitchFamily="18"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tabLst/>
            </a:pPr>
            <a:r>
              <a:rPr kumimoji="0" lang="en-US" sz="2800" b="1"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2800" b="1" i="0" u="none" strike="noStrike" cap="none" normalizeH="0" baseline="0" dirty="0" smtClean="0">
                <a:ln>
                  <a:noFill/>
                </a:ln>
                <a:solidFill>
                  <a:srgbClr val="00FF00"/>
                </a:solidFill>
                <a:effectLst/>
                <a:latin typeface="+mj-lt"/>
                <a:ea typeface="Times New Roman" pitchFamily="18" charset="0"/>
                <a:cs typeface="Times New Roman" pitchFamily="18" charset="0"/>
              </a:rPr>
              <a:t>Hominid to Homo</a:t>
            </a:r>
            <a:endParaRPr kumimoji="0" lang="en-US" sz="2800" b="1" i="0" u="none" strike="noStrike" cap="none" normalizeH="0" baseline="0" dirty="0" smtClean="0">
              <a:ln>
                <a:noFill/>
              </a:ln>
              <a:solidFill>
                <a:srgbClr val="00FF00"/>
              </a:solidFill>
              <a:effectLst/>
              <a:latin typeface="+mj-lt"/>
              <a:cs typeface="Arial" pitchFamily="34" charset="0"/>
            </a:endParaRPr>
          </a:p>
        </p:txBody>
      </p:sp>
      <p:sp>
        <p:nvSpPr>
          <p:cNvPr id="3" name="Right Arrow 2"/>
          <p:cNvSpPr/>
          <p:nvPr/>
        </p:nvSpPr>
        <p:spPr>
          <a:xfrm>
            <a:off x="457200" y="2057400"/>
            <a:ext cx="457200" cy="228600"/>
          </a:xfrm>
          <a:prstGeom prst="rightArrow">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ight Arrow 3"/>
          <p:cNvSpPr/>
          <p:nvPr/>
        </p:nvSpPr>
        <p:spPr>
          <a:xfrm>
            <a:off x="457200" y="2438400"/>
            <a:ext cx="990600" cy="2286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ight Arrow 4"/>
          <p:cNvSpPr/>
          <p:nvPr/>
        </p:nvSpPr>
        <p:spPr>
          <a:xfrm>
            <a:off x="457200" y="2895600"/>
            <a:ext cx="1600200" cy="228600"/>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Left Arrow 6"/>
          <p:cNvSpPr/>
          <p:nvPr/>
        </p:nvSpPr>
        <p:spPr>
          <a:xfrm>
            <a:off x="5867400" y="1752600"/>
            <a:ext cx="2819400" cy="685800"/>
          </a:xfrm>
          <a:prstGeom prst="leftArrow">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flipH="1">
            <a:off x="8763000" y="1295400"/>
            <a:ext cx="304800" cy="2308324"/>
          </a:xfrm>
          <a:prstGeom prst="rect">
            <a:avLst/>
          </a:prstGeom>
          <a:noFill/>
          <a:ln>
            <a:solidFill>
              <a:schemeClr val="accent2"/>
            </a:solidFill>
          </a:ln>
        </p:spPr>
        <p:txBody>
          <a:bodyPr wrap="square" rtlCol="0">
            <a:spAutoFit/>
          </a:bodyPr>
          <a:lstStyle/>
          <a:p>
            <a:pPr algn="ctr"/>
            <a:r>
              <a:rPr lang="en-US" b="1" dirty="0" smtClean="0">
                <a:solidFill>
                  <a:schemeClr val="accent2">
                    <a:lumMod val="60000"/>
                    <a:lumOff val="40000"/>
                  </a:schemeClr>
                </a:solidFill>
                <a:latin typeface="Arial Black" pitchFamily="34" charset="0"/>
              </a:rPr>
              <a:t>PROSIMI</a:t>
            </a:r>
          </a:p>
          <a:p>
            <a:pPr algn="ctr"/>
            <a:r>
              <a:rPr lang="en-US" b="1" dirty="0" smtClean="0">
                <a:solidFill>
                  <a:schemeClr val="accent2">
                    <a:lumMod val="60000"/>
                    <a:lumOff val="40000"/>
                  </a:schemeClr>
                </a:solidFill>
                <a:latin typeface="Arial Black" pitchFamily="34" charset="0"/>
              </a:rPr>
              <a:t>I</a:t>
            </a:r>
            <a:endParaRPr lang="en-US" b="1" dirty="0">
              <a:solidFill>
                <a:schemeClr val="accent2">
                  <a:lumMod val="60000"/>
                  <a:lumOff val="40000"/>
                </a:schemeClr>
              </a:solidFill>
              <a:latin typeface="Arial Black" pitchFamily="34" charset="0"/>
            </a:endParaRPr>
          </a:p>
        </p:txBody>
      </p:sp>
      <p:sp>
        <p:nvSpPr>
          <p:cNvPr id="9" name="TextBox 8"/>
          <p:cNvSpPr txBox="1"/>
          <p:nvPr/>
        </p:nvSpPr>
        <p:spPr>
          <a:xfrm>
            <a:off x="5562600" y="1600200"/>
            <a:ext cx="381000" cy="2308324"/>
          </a:xfrm>
          <a:prstGeom prst="rect">
            <a:avLst/>
          </a:prstGeom>
          <a:noFill/>
          <a:ln>
            <a:solidFill>
              <a:schemeClr val="accent2"/>
            </a:solidFill>
          </a:ln>
        </p:spPr>
        <p:txBody>
          <a:bodyPr wrap="square" rtlCol="0">
            <a:spAutoFit/>
          </a:bodyPr>
          <a:lstStyle/>
          <a:p>
            <a:r>
              <a:rPr lang="en-US" b="1" dirty="0" smtClean="0">
                <a:solidFill>
                  <a:schemeClr val="accent2">
                    <a:lumMod val="60000"/>
                    <a:lumOff val="40000"/>
                  </a:schemeClr>
                </a:solidFill>
                <a:latin typeface="Arial Black" pitchFamily="34" charset="0"/>
              </a:rPr>
              <a:t>HOMINOID</a:t>
            </a:r>
            <a:endParaRPr lang="en-US" b="1" dirty="0">
              <a:solidFill>
                <a:schemeClr val="accent2">
                  <a:lumMod val="60000"/>
                  <a:lumOff val="40000"/>
                </a:schemeClr>
              </a:solidFill>
              <a:latin typeface="Arial Black" pitchFamily="34" charset="0"/>
            </a:endParaRPr>
          </a:p>
        </p:txBody>
      </p:sp>
      <p:sp>
        <p:nvSpPr>
          <p:cNvPr id="10" name="Left Arrow 9"/>
          <p:cNvSpPr/>
          <p:nvPr/>
        </p:nvSpPr>
        <p:spPr>
          <a:xfrm>
            <a:off x="2667000" y="3352800"/>
            <a:ext cx="2819400" cy="685800"/>
          </a:xfrm>
          <a:prstGeom prst="leftArrow">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209800" y="3276600"/>
            <a:ext cx="381000" cy="2031325"/>
          </a:xfrm>
          <a:prstGeom prst="rect">
            <a:avLst/>
          </a:prstGeom>
          <a:noFill/>
          <a:ln>
            <a:solidFill>
              <a:schemeClr val="accent2"/>
            </a:solidFill>
          </a:ln>
        </p:spPr>
        <p:txBody>
          <a:bodyPr wrap="square" rtlCol="0">
            <a:spAutoFit/>
          </a:bodyPr>
          <a:lstStyle/>
          <a:p>
            <a:r>
              <a:rPr lang="en-US" b="1" dirty="0" smtClean="0">
                <a:solidFill>
                  <a:schemeClr val="accent2">
                    <a:lumMod val="60000"/>
                    <a:lumOff val="40000"/>
                  </a:schemeClr>
                </a:solidFill>
                <a:latin typeface="Arial Black" pitchFamily="34" charset="0"/>
              </a:rPr>
              <a:t>HOMINID</a:t>
            </a:r>
            <a:endParaRPr lang="en-US" b="1" dirty="0">
              <a:solidFill>
                <a:schemeClr val="accent2">
                  <a:lumMod val="60000"/>
                  <a:lumOff val="40000"/>
                </a:schemeClr>
              </a:solidFill>
              <a:latin typeface="Arial Black" pitchFamily="34" charset="0"/>
            </a:endParaRPr>
          </a:p>
        </p:txBody>
      </p:sp>
      <p:sp>
        <p:nvSpPr>
          <p:cNvPr id="12" name="Right Arrow 11"/>
          <p:cNvSpPr/>
          <p:nvPr/>
        </p:nvSpPr>
        <p:spPr>
          <a:xfrm>
            <a:off x="2667000" y="4648200"/>
            <a:ext cx="3200400" cy="685800"/>
          </a:xfrm>
          <a:prstGeom prst="rightArrow">
            <a:avLst/>
          </a:prstGeom>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019800" y="4343400"/>
            <a:ext cx="381000" cy="1200329"/>
          </a:xfrm>
          <a:prstGeom prst="rect">
            <a:avLst/>
          </a:prstGeom>
          <a:noFill/>
          <a:ln>
            <a:solidFill>
              <a:schemeClr val="accent2"/>
            </a:solidFill>
          </a:ln>
        </p:spPr>
        <p:txBody>
          <a:bodyPr wrap="square" rtlCol="0">
            <a:spAutoFit/>
          </a:bodyPr>
          <a:lstStyle/>
          <a:p>
            <a:r>
              <a:rPr lang="en-US" b="1" dirty="0" smtClean="0">
                <a:solidFill>
                  <a:schemeClr val="accent2">
                    <a:lumMod val="60000"/>
                    <a:lumOff val="40000"/>
                  </a:schemeClr>
                </a:solidFill>
                <a:latin typeface="Arial Black" pitchFamily="34" charset="0"/>
              </a:rPr>
              <a:t>HOMO</a:t>
            </a:r>
            <a:endParaRPr lang="en-US" b="1" dirty="0">
              <a:solidFill>
                <a:schemeClr val="accent2">
                  <a:lumMod val="60000"/>
                  <a:lumOff val="40000"/>
                </a:schemeClr>
              </a:solidFill>
              <a:latin typeface="Arial Black"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2529">
                                            <p:txEl>
                                              <p:pRg st="2" end="2"/>
                                            </p:txEl>
                                          </p:spTgt>
                                        </p:tgtEl>
                                        <p:attrNameLst>
                                          <p:attrName>style.color</p:attrName>
                                        </p:attrNameLst>
                                      </p:cBhvr>
                                      <p:to>
                                        <p:clrVal>
                                          <a:schemeClr val="accent2"/>
                                        </p:clrVal>
                                      </p:to>
                                    </p:set>
                                    <p:set>
                                      <p:cBhvr>
                                        <p:cTn id="7" dur="500" fill="hold"/>
                                        <p:tgtEl>
                                          <p:spTgt spid="22529">
                                            <p:txEl>
                                              <p:pRg st="2" end="2"/>
                                            </p:txEl>
                                          </p:spTgt>
                                        </p:tgtEl>
                                        <p:attrNameLst>
                                          <p:attrName>fillcolor</p:attrName>
                                        </p:attrNameLst>
                                      </p:cBhvr>
                                      <p:to>
                                        <p:clrVal>
                                          <a:schemeClr val="accent2"/>
                                        </p:clrVal>
                                      </p:to>
                                    </p:set>
                                    <p:set>
                                      <p:cBhvr>
                                        <p:cTn id="8" dur="500" fill="hold"/>
                                        <p:tgtEl>
                                          <p:spTgt spid="22529">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22529">
                                            <p:txEl>
                                              <p:pRg st="3" end="3"/>
                                            </p:txEl>
                                          </p:spTgt>
                                        </p:tgtEl>
                                        <p:attrNameLst>
                                          <p:attrName>style.color</p:attrName>
                                        </p:attrNameLst>
                                      </p:cBhvr>
                                      <p:to>
                                        <p:clrVal>
                                          <a:schemeClr val="accent2"/>
                                        </p:clrVal>
                                      </p:to>
                                    </p:set>
                                    <p:set>
                                      <p:cBhvr>
                                        <p:cTn id="13" dur="500" fill="hold"/>
                                        <p:tgtEl>
                                          <p:spTgt spid="22529">
                                            <p:txEl>
                                              <p:pRg st="3" end="3"/>
                                            </p:txEl>
                                          </p:spTgt>
                                        </p:tgtEl>
                                        <p:attrNameLst>
                                          <p:attrName>fillcolor</p:attrName>
                                        </p:attrNameLst>
                                      </p:cBhvr>
                                      <p:to>
                                        <p:clrVal>
                                          <a:schemeClr val="accent2"/>
                                        </p:clrVal>
                                      </p:to>
                                    </p:set>
                                    <p:set>
                                      <p:cBhvr>
                                        <p:cTn id="14" dur="500" fill="hold"/>
                                        <p:tgtEl>
                                          <p:spTgt spid="22529">
                                            <p:txEl>
                                              <p:pRg st="3" end="3"/>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22529">
                                            <p:txEl>
                                              <p:pRg st="4" end="4"/>
                                            </p:txEl>
                                          </p:spTgt>
                                        </p:tgtEl>
                                        <p:attrNameLst>
                                          <p:attrName>style.color</p:attrName>
                                        </p:attrNameLst>
                                      </p:cBhvr>
                                      <p:to>
                                        <p:clrVal>
                                          <a:schemeClr val="accent2"/>
                                        </p:clrVal>
                                      </p:to>
                                    </p:set>
                                    <p:set>
                                      <p:cBhvr>
                                        <p:cTn id="19" dur="500" fill="hold"/>
                                        <p:tgtEl>
                                          <p:spTgt spid="22529">
                                            <p:txEl>
                                              <p:pRg st="4" end="4"/>
                                            </p:txEl>
                                          </p:spTgt>
                                        </p:tgtEl>
                                        <p:attrNameLst>
                                          <p:attrName>fillcolor</p:attrName>
                                        </p:attrNameLst>
                                      </p:cBhvr>
                                      <p:to>
                                        <p:clrVal>
                                          <a:schemeClr val="accent2"/>
                                        </p:clrVal>
                                      </p:to>
                                    </p:set>
                                    <p:set>
                                      <p:cBhvr>
                                        <p:cTn id="20" dur="500" fill="hold"/>
                                        <p:tgtEl>
                                          <p:spTgt spid="22529">
                                            <p:txEl>
                                              <p:pRg st="4" end="4"/>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33" presetClass="emph" presetSubtype="0" fill="remove" grpId="2" nodeType="clickEffect">
                                  <p:stCondLst>
                                    <p:cond delay="0"/>
                                  </p:stCondLst>
                                  <p:childTnLst>
                                    <p:animClr clrSpc="rgb">
                                      <p:cBhvr override="childStyle">
                                        <p:cTn id="24" dur="1500" accel="50000" autoRev="1" fill="hold" tmFilter="0, 0; .33333, 1; 1, 1">
                                          <p:stCondLst>
                                            <p:cond delay="0"/>
                                          </p:stCondLst>
                                        </p:cTn>
                                        <p:tgtEl>
                                          <p:spTgt spid="7"/>
                                        </p:tgtEl>
                                        <p:attrNameLst>
                                          <p:attrName>style.color</p:attrName>
                                        </p:attrNameLst>
                                      </p:cBhvr>
                                      <p:to>
                                        <a:schemeClr val="accent2"/>
                                      </p:to>
                                    </p:animClr>
                                    <p:animClr clrSpc="rgb">
                                      <p:cBhvr>
                                        <p:cTn id="25" dur="1500" accel="50000" autoRev="1" fill="hold" tmFilter="0, 0; .33333, 1; 1, 1">
                                          <p:stCondLst>
                                            <p:cond delay="0"/>
                                          </p:stCondLst>
                                        </p:cTn>
                                        <p:tgtEl>
                                          <p:spTgt spid="7"/>
                                        </p:tgtEl>
                                        <p:attrNameLst>
                                          <p:attrName>fillcolor</p:attrName>
                                        </p:attrNameLst>
                                      </p:cBhvr>
                                      <p:to>
                                        <a:schemeClr val="accent2"/>
                                      </p:to>
                                    </p:animClr>
                                    <p:set>
                                      <p:cBhvr>
                                        <p:cTn id="26" dur="3000" fill="hold"/>
                                        <p:tgtEl>
                                          <p:spTgt spid="7"/>
                                        </p:tgtEl>
                                        <p:attrNameLst>
                                          <p:attrName>fill.type</p:attrName>
                                        </p:attrNameLst>
                                      </p:cBhvr>
                                      <p:to>
                                        <p:strVal val="solid"/>
                                      </p:to>
                                    </p:set>
                                    <p:set>
                                      <p:cBhvr>
                                        <p:cTn id="27" dur="3000" fill="hold"/>
                                        <p:tgtEl>
                                          <p:spTgt spid="7"/>
                                        </p:tgtEl>
                                        <p:attrNameLst>
                                          <p:attrName>fill.on</p:attrName>
                                        </p:attrNameLst>
                                      </p:cBhvr>
                                      <p:to>
                                        <p:strVal val="true"/>
                                      </p:to>
                                    </p:set>
                                    <p:animScale>
                                      <p:cBhvr>
                                        <p:cTn id="28" dur="1500" accel="50000" autoRev="1" fill="hold" tmFilter="0, 0; .33333, 1; 1, 1">
                                          <p:stCondLst>
                                            <p:cond delay="0"/>
                                          </p:stCondLst>
                                        </p:cTn>
                                        <p:tgtEl>
                                          <p:spTgt spid="7"/>
                                        </p:tgtEl>
                                      </p:cBhvr>
                                      <p:from x="100000" y="100000"/>
                                      <p:to x="100000" y="140000"/>
                                    </p:animScale>
                                  </p:childTnLst>
                                </p:cTn>
                              </p:par>
                            </p:childTnLst>
                          </p:cTn>
                        </p:par>
                      </p:childTnLst>
                    </p:cTn>
                  </p:par>
                  <p:par>
                    <p:cTn id="29" fill="hold">
                      <p:stCondLst>
                        <p:cond delay="indefinite"/>
                      </p:stCondLst>
                      <p:childTnLst>
                        <p:par>
                          <p:cTn id="30" fill="hold">
                            <p:stCondLst>
                              <p:cond delay="0"/>
                            </p:stCondLst>
                            <p:childTnLst>
                              <p:par>
                                <p:cTn id="31" presetID="33" presetClass="emph" presetSubtype="0" fill="remove" grpId="0" nodeType="clickEffect">
                                  <p:stCondLst>
                                    <p:cond delay="0"/>
                                  </p:stCondLst>
                                  <p:childTnLst>
                                    <p:animClr clrSpc="rgb">
                                      <p:cBhvr override="childStyle">
                                        <p:cTn id="32" dur="1500" accel="50000" autoRev="1" fill="hold" tmFilter="0, 0; .33333, 1; 1, 1">
                                          <p:stCondLst>
                                            <p:cond delay="0"/>
                                          </p:stCondLst>
                                        </p:cTn>
                                        <p:tgtEl>
                                          <p:spTgt spid="10"/>
                                        </p:tgtEl>
                                        <p:attrNameLst>
                                          <p:attrName>style.color</p:attrName>
                                        </p:attrNameLst>
                                      </p:cBhvr>
                                      <p:to>
                                        <a:schemeClr val="accent2"/>
                                      </p:to>
                                    </p:animClr>
                                    <p:animClr clrSpc="rgb">
                                      <p:cBhvr>
                                        <p:cTn id="33" dur="1500" accel="50000" autoRev="1" fill="hold" tmFilter="0, 0; .33333, 1; 1, 1">
                                          <p:stCondLst>
                                            <p:cond delay="0"/>
                                          </p:stCondLst>
                                        </p:cTn>
                                        <p:tgtEl>
                                          <p:spTgt spid="10"/>
                                        </p:tgtEl>
                                        <p:attrNameLst>
                                          <p:attrName>fillcolor</p:attrName>
                                        </p:attrNameLst>
                                      </p:cBhvr>
                                      <p:to>
                                        <a:schemeClr val="accent2"/>
                                      </p:to>
                                    </p:animClr>
                                    <p:set>
                                      <p:cBhvr>
                                        <p:cTn id="34" dur="3000" fill="hold"/>
                                        <p:tgtEl>
                                          <p:spTgt spid="10"/>
                                        </p:tgtEl>
                                        <p:attrNameLst>
                                          <p:attrName>fill.type</p:attrName>
                                        </p:attrNameLst>
                                      </p:cBhvr>
                                      <p:to>
                                        <p:strVal val="solid"/>
                                      </p:to>
                                    </p:set>
                                    <p:set>
                                      <p:cBhvr>
                                        <p:cTn id="35" dur="3000" fill="hold"/>
                                        <p:tgtEl>
                                          <p:spTgt spid="10"/>
                                        </p:tgtEl>
                                        <p:attrNameLst>
                                          <p:attrName>fill.on</p:attrName>
                                        </p:attrNameLst>
                                      </p:cBhvr>
                                      <p:to>
                                        <p:strVal val="true"/>
                                      </p:to>
                                    </p:set>
                                    <p:animScale>
                                      <p:cBhvr>
                                        <p:cTn id="36" dur="1500" accel="50000" autoRev="1" fill="hold" tmFilter="0, 0; .33333, 1; 1, 1">
                                          <p:stCondLst>
                                            <p:cond delay="0"/>
                                          </p:stCondLst>
                                        </p:cTn>
                                        <p:tgtEl>
                                          <p:spTgt spid="10"/>
                                        </p:tgtEl>
                                      </p:cBhvr>
                                      <p:from x="100000" y="100000"/>
                                      <p:to x="100000" y="140000"/>
                                    </p:animScale>
                                  </p:childTnLst>
                                </p:cTn>
                              </p:par>
                            </p:childTnLst>
                          </p:cTn>
                        </p:par>
                      </p:childTnLst>
                    </p:cTn>
                  </p:par>
                  <p:par>
                    <p:cTn id="37" fill="hold">
                      <p:stCondLst>
                        <p:cond delay="indefinite"/>
                      </p:stCondLst>
                      <p:childTnLst>
                        <p:par>
                          <p:cTn id="38" fill="hold">
                            <p:stCondLst>
                              <p:cond delay="0"/>
                            </p:stCondLst>
                            <p:childTnLst>
                              <p:par>
                                <p:cTn id="39" presetID="33" presetClass="emph" presetSubtype="0" fill="remove" grpId="0" nodeType="clickEffect">
                                  <p:stCondLst>
                                    <p:cond delay="0"/>
                                  </p:stCondLst>
                                  <p:childTnLst>
                                    <p:animClr clrSpc="rgb">
                                      <p:cBhvr override="childStyle">
                                        <p:cTn id="40" dur="1500" accel="50000" autoRev="1" fill="hold" tmFilter="0, 0; .33333, 1; 1, 1">
                                          <p:stCondLst>
                                            <p:cond delay="0"/>
                                          </p:stCondLst>
                                        </p:cTn>
                                        <p:tgtEl>
                                          <p:spTgt spid="12"/>
                                        </p:tgtEl>
                                        <p:attrNameLst>
                                          <p:attrName>style.color</p:attrName>
                                        </p:attrNameLst>
                                      </p:cBhvr>
                                      <p:to>
                                        <a:schemeClr val="accent2"/>
                                      </p:to>
                                    </p:animClr>
                                    <p:animClr clrSpc="rgb">
                                      <p:cBhvr>
                                        <p:cTn id="41" dur="1500" accel="50000" autoRev="1" fill="hold" tmFilter="0, 0; .33333, 1; 1, 1">
                                          <p:stCondLst>
                                            <p:cond delay="0"/>
                                          </p:stCondLst>
                                        </p:cTn>
                                        <p:tgtEl>
                                          <p:spTgt spid="12"/>
                                        </p:tgtEl>
                                        <p:attrNameLst>
                                          <p:attrName>fillcolor</p:attrName>
                                        </p:attrNameLst>
                                      </p:cBhvr>
                                      <p:to>
                                        <a:schemeClr val="accent2"/>
                                      </p:to>
                                    </p:animClr>
                                    <p:set>
                                      <p:cBhvr>
                                        <p:cTn id="42" dur="3000" fill="hold"/>
                                        <p:tgtEl>
                                          <p:spTgt spid="12"/>
                                        </p:tgtEl>
                                        <p:attrNameLst>
                                          <p:attrName>fill.type</p:attrName>
                                        </p:attrNameLst>
                                      </p:cBhvr>
                                      <p:to>
                                        <p:strVal val="solid"/>
                                      </p:to>
                                    </p:set>
                                    <p:set>
                                      <p:cBhvr>
                                        <p:cTn id="43" dur="3000" fill="hold"/>
                                        <p:tgtEl>
                                          <p:spTgt spid="12"/>
                                        </p:tgtEl>
                                        <p:attrNameLst>
                                          <p:attrName>fill.on</p:attrName>
                                        </p:attrNameLst>
                                      </p:cBhvr>
                                      <p:to>
                                        <p:strVal val="true"/>
                                      </p:to>
                                    </p:set>
                                    <p:animScale>
                                      <p:cBhvr>
                                        <p:cTn id="44" dur="1500" accel="50000" autoRev="1" fill="hold" tmFilter="0, 0; .33333, 1; 1, 1">
                                          <p:stCondLst>
                                            <p:cond delay="0"/>
                                          </p:stCondLst>
                                        </p:cTn>
                                        <p:tgtEl>
                                          <p:spTgt spid="12"/>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2"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133600" y="228600"/>
            <a:ext cx="5402184"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66FF33"/>
                </a:solidFill>
                <a:effectLst/>
                <a:latin typeface="Franklin Gothic Heavy" pitchFamily="34" charset="0"/>
                <a:ea typeface="Times New Roman" pitchFamily="18" charset="0"/>
                <a:cs typeface="Times New Roman" pitchFamily="18" charset="0"/>
              </a:rPr>
              <a:t>Prosimii to Hominoid</a:t>
            </a:r>
            <a:r>
              <a:rPr kumimoji="0" lang="en-US" sz="2800" b="1" i="0" u="sng" strike="noStrike" cap="none" normalizeH="0" dirty="0" smtClean="0">
                <a:ln>
                  <a:noFill/>
                </a:ln>
                <a:solidFill>
                  <a:srgbClr val="66FF33"/>
                </a:solidFill>
                <a:effectLst/>
                <a:latin typeface="Franklin Gothic Heavy" pitchFamily="34" charset="0"/>
                <a:ea typeface="Times New Roman" pitchFamily="18" charset="0"/>
                <a:cs typeface="Times New Roman" pitchFamily="18" charset="0"/>
              </a:rPr>
              <a:t> Evolution</a:t>
            </a:r>
            <a:endParaRPr kumimoji="0" lang="en-US" sz="4000" b="0" i="0" u="none" strike="noStrike" cap="none" normalizeH="0" baseline="0" dirty="0" smtClean="0">
              <a:ln>
                <a:noFill/>
              </a:ln>
              <a:solidFill>
                <a:srgbClr val="66FF33"/>
              </a:solidFill>
              <a:effectLst/>
              <a:latin typeface="Franklin Gothic Heavy" pitchFamily="34" charset="0"/>
              <a:cs typeface="Arial" pitchFamily="34" charset="0"/>
            </a:endParaRPr>
          </a:p>
        </p:txBody>
      </p:sp>
      <p:sp>
        <p:nvSpPr>
          <p:cNvPr id="3" name="Rectangle 2"/>
          <p:cNvSpPr/>
          <p:nvPr/>
        </p:nvSpPr>
        <p:spPr>
          <a:xfrm>
            <a:off x="228600" y="838200"/>
            <a:ext cx="8686800" cy="4062651"/>
          </a:xfrm>
          <a:prstGeom prst="rect">
            <a:avLst/>
          </a:prstGeom>
        </p:spPr>
        <p:txBody>
          <a:bodyPr wrap="square">
            <a:spAutoFit/>
          </a:bodyPr>
          <a:lstStyle/>
          <a:p>
            <a:pPr algn="just"/>
            <a:r>
              <a:rPr lang="en-US" sz="2000" b="1" dirty="0" smtClean="0">
                <a:latin typeface="+mj-lt"/>
              </a:rPr>
              <a:t>In the Eocene epoch, </a:t>
            </a:r>
            <a:r>
              <a:rPr lang="en-US" sz="2000" b="1" dirty="0" err="1" smtClean="0">
                <a:latin typeface="+mj-lt"/>
              </a:rPr>
              <a:t>Prosimians</a:t>
            </a:r>
            <a:r>
              <a:rPr lang="en-US" sz="2000" b="1" dirty="0" smtClean="0">
                <a:latin typeface="+mj-lt"/>
              </a:rPr>
              <a:t> specially the lemurs, </a:t>
            </a:r>
            <a:r>
              <a:rPr lang="en-US" sz="2000" b="1" dirty="0" err="1" smtClean="0">
                <a:latin typeface="+mj-lt"/>
              </a:rPr>
              <a:t>lorises</a:t>
            </a:r>
            <a:r>
              <a:rPr lang="en-US" sz="2000" b="1" dirty="0" smtClean="0">
                <a:latin typeface="+mj-lt"/>
              </a:rPr>
              <a:t> and tarsiers became abundant. They were distributed mostly in north America, Europe and Asia (china). </a:t>
            </a:r>
          </a:p>
          <a:p>
            <a:pPr algn="just"/>
            <a:endParaRPr lang="en-US" sz="2000" b="1" dirty="0" smtClean="0">
              <a:latin typeface="+mj-lt"/>
            </a:endParaRPr>
          </a:p>
          <a:p>
            <a:pPr lvl="0" algn="just"/>
            <a:r>
              <a:rPr lang="en-US" sz="2000" b="1" dirty="0" smtClean="0">
                <a:latin typeface="+mj-lt"/>
                <a:ea typeface="Times New Roman" pitchFamily="18" charset="0"/>
                <a:cs typeface="Times New Roman" pitchFamily="18" charset="0"/>
              </a:rPr>
              <a:t>However, the small </a:t>
            </a:r>
            <a:r>
              <a:rPr lang="en-US" sz="2000" b="1" dirty="0" err="1" smtClean="0">
                <a:latin typeface="+mj-lt"/>
                <a:ea typeface="Times New Roman" pitchFamily="18" charset="0"/>
                <a:cs typeface="Times New Roman" pitchFamily="18" charset="0"/>
              </a:rPr>
              <a:t>Prosimians</a:t>
            </a:r>
            <a:r>
              <a:rPr lang="en-US" sz="2000" b="1" dirty="0" smtClean="0">
                <a:latin typeface="+mj-lt"/>
                <a:ea typeface="Times New Roman" pitchFamily="18" charset="0"/>
                <a:cs typeface="Times New Roman" pitchFamily="18" charset="0"/>
              </a:rPr>
              <a:t> gradually reduced to a few varieties and reached almost at the verge extinction especially in Europe and America by the end of Eocene epoch.</a:t>
            </a:r>
            <a:endParaRPr lang="en-US" sz="2000" b="1" dirty="0" smtClean="0">
              <a:latin typeface="+mj-lt"/>
              <a:cs typeface="Arial" pitchFamily="34" charset="0"/>
            </a:endParaRPr>
          </a:p>
          <a:p>
            <a:pPr algn="just"/>
            <a:r>
              <a:rPr lang="en-US" sz="2000" b="1" dirty="0" smtClean="0">
                <a:latin typeface="+mj-lt"/>
              </a:rPr>
              <a:t>			In the old world, many higher primates evolved from 			</a:t>
            </a:r>
            <a:r>
              <a:rPr lang="en-US" sz="2000" b="1" dirty="0" err="1" smtClean="0">
                <a:latin typeface="+mj-lt"/>
              </a:rPr>
              <a:t>Prosimians</a:t>
            </a:r>
            <a:r>
              <a:rPr lang="en-US" sz="2000" b="1" dirty="0" smtClean="0">
                <a:latin typeface="+mj-lt"/>
              </a:rPr>
              <a:t> but </a:t>
            </a:r>
            <a:r>
              <a:rPr lang="en-US" sz="2000" b="1" dirty="0" err="1" smtClean="0">
                <a:latin typeface="+mj-lt"/>
              </a:rPr>
              <a:t>Prosimians</a:t>
            </a:r>
            <a:r>
              <a:rPr lang="en-US" sz="2000" b="1" dirty="0" smtClean="0">
                <a:latin typeface="+mj-lt"/>
              </a:rPr>
              <a:t> themselves could not win 			in competition. So the number of genera diminished 			gradually and at present only a few representatives of 			the family </a:t>
            </a:r>
            <a:r>
              <a:rPr lang="en-US" sz="2000" b="1" dirty="0" err="1" smtClean="0">
                <a:latin typeface="+mj-lt"/>
              </a:rPr>
              <a:t>Adapidae</a:t>
            </a:r>
            <a:r>
              <a:rPr lang="en-US" sz="2000" b="1" dirty="0" smtClean="0">
                <a:latin typeface="+mj-lt"/>
              </a:rPr>
              <a:t> and </a:t>
            </a:r>
            <a:r>
              <a:rPr lang="en-US" sz="2000" b="1" dirty="0" err="1" smtClean="0">
                <a:latin typeface="+mj-lt"/>
              </a:rPr>
              <a:t>Tarsidae</a:t>
            </a:r>
            <a:r>
              <a:rPr lang="en-US" sz="2000" b="1" dirty="0" smtClean="0">
                <a:latin typeface="+mj-lt"/>
              </a:rPr>
              <a:t>     are found alive. </a:t>
            </a:r>
          </a:p>
          <a:p>
            <a:endParaRPr lang="en-US" dirty="0"/>
          </a:p>
        </p:txBody>
      </p:sp>
      <p:pic>
        <p:nvPicPr>
          <p:cNvPr id="1026" name="Picture 2" descr="C:\Users\MOHAN\Desktop\PaleoTalk-image.jpg"/>
          <p:cNvPicPr>
            <a:picLocks noChangeAspect="1" noChangeArrowheads="1"/>
          </p:cNvPicPr>
          <p:nvPr/>
        </p:nvPicPr>
        <p:blipFill>
          <a:blip r:embed="rId2"/>
          <a:srcRect/>
          <a:stretch>
            <a:fillRect/>
          </a:stretch>
        </p:blipFill>
        <p:spPr bwMode="auto">
          <a:xfrm>
            <a:off x="228600" y="3116834"/>
            <a:ext cx="2590800" cy="3741166"/>
          </a:xfrm>
          <a:prstGeom prst="rect">
            <a:avLst/>
          </a:prstGeom>
          <a:noFill/>
        </p:spPr>
      </p:pic>
      <p:pic>
        <p:nvPicPr>
          <p:cNvPr id="1027" name="Picture 3" descr="C:\Users\MOHAN\Desktop\images (1).jpg"/>
          <p:cNvPicPr>
            <a:picLocks noChangeAspect="1" noChangeArrowheads="1"/>
          </p:cNvPicPr>
          <p:nvPr/>
        </p:nvPicPr>
        <p:blipFill>
          <a:blip r:embed="rId3"/>
          <a:srcRect/>
          <a:stretch>
            <a:fillRect/>
          </a:stretch>
        </p:blipFill>
        <p:spPr bwMode="auto">
          <a:xfrm>
            <a:off x="4876800" y="4724400"/>
            <a:ext cx="3962400" cy="2133600"/>
          </a:xfrm>
          <a:prstGeom prst="rect">
            <a:avLst/>
          </a:prstGeom>
          <a:noFill/>
        </p:spPr>
      </p:pic>
      <p:sp>
        <p:nvSpPr>
          <p:cNvPr id="7" name="Curved Left Arrow 6"/>
          <p:cNvSpPr/>
          <p:nvPr/>
        </p:nvSpPr>
        <p:spPr>
          <a:xfrm rot="3755027">
            <a:off x="3099831" y="4301831"/>
            <a:ext cx="1144165" cy="2700727"/>
          </a:xfrm>
          <a:prstGeom prst="curvedLeftArrow">
            <a:avLst>
              <a:gd name="adj1" fmla="val 25604"/>
              <a:gd name="adj2" fmla="val 50000"/>
              <a:gd name="adj3" fmla="val 25000"/>
            </a:avLst>
          </a:prstGeom>
          <a:solidFill>
            <a:schemeClr val="accent2">
              <a:lumMod val="75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urved Left Arrow 7"/>
          <p:cNvSpPr/>
          <p:nvPr/>
        </p:nvSpPr>
        <p:spPr>
          <a:xfrm>
            <a:off x="6705600" y="4495800"/>
            <a:ext cx="685800" cy="838200"/>
          </a:xfrm>
          <a:prstGeom prst="curvedLeftArrow">
            <a:avLst/>
          </a:prstGeom>
          <a:solidFill>
            <a:schemeClr val="accent2">
              <a:lumMod val="75000"/>
            </a:schemeClr>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28600" y="304800"/>
            <a:ext cx="86868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The succeeding epoch Oligocene records an important development of primate. But, unfortunately the number of fossils obtained from Oligocene level are quite limited only from Africa especially </a:t>
            </a:r>
            <a:r>
              <a:rPr lang="en-US" sz="2400" b="1" dirty="0" err="1" smtClean="0">
                <a:latin typeface="+mj-lt"/>
                <a:ea typeface="Times New Roman" pitchFamily="18" charset="0"/>
                <a:cs typeface="Times New Roman" pitchFamily="18" charset="0"/>
              </a:rPr>
              <a:t>F</a:t>
            </a:r>
            <a:r>
              <a:rPr kumimoji="0" lang="en-US" sz="2400" b="1" i="0" u="none" strike="noStrike" cap="none" normalizeH="0" baseline="0" dirty="0" err="1" smtClean="0">
                <a:ln>
                  <a:noFill/>
                </a:ln>
                <a:solidFill>
                  <a:schemeClr val="tx1"/>
                </a:solidFill>
                <a:effectLst/>
                <a:latin typeface="+mj-lt"/>
                <a:ea typeface="Times New Roman" pitchFamily="18" charset="0"/>
                <a:cs typeface="Times New Roman" pitchFamily="18" charset="0"/>
              </a:rPr>
              <a:t>ayum</a:t>
            </a: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 in Egypt.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endParaRPr lang="en-US" sz="2400" b="1" dirty="0" smtClean="0">
              <a:latin typeface="+mj-lt"/>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1"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However, the Egyptian primates comprised of a variety like </a:t>
            </a:r>
            <a:r>
              <a:rPr lang="en-US" sz="2400" b="1" dirty="0" err="1" smtClean="0">
                <a:latin typeface="+mj-lt"/>
                <a:ea typeface="Times New Roman" pitchFamily="18" charset="0"/>
                <a:cs typeface="Times New Roman" pitchFamily="18" charset="0"/>
              </a:rPr>
              <a:t>P</a:t>
            </a:r>
            <a:r>
              <a:rPr kumimoji="0" lang="en-US" sz="2400" b="1" i="0" u="none" strike="noStrike" cap="none" normalizeH="0" baseline="0" dirty="0" err="1" smtClean="0">
                <a:ln>
                  <a:noFill/>
                </a:ln>
                <a:solidFill>
                  <a:schemeClr val="tx1"/>
                </a:solidFill>
                <a:effectLst/>
                <a:latin typeface="+mj-lt"/>
                <a:ea typeface="Times New Roman" pitchFamily="18" charset="0"/>
                <a:cs typeface="Times New Roman" pitchFamily="18" charset="0"/>
              </a:rPr>
              <a:t>arapithecus</a:t>
            </a: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lang="en-US" sz="2400" b="1" dirty="0" err="1" smtClean="0">
                <a:latin typeface="+mj-lt"/>
                <a:ea typeface="Times New Roman" pitchFamily="18" charset="0"/>
                <a:cs typeface="Times New Roman" pitchFamily="18" charset="0"/>
              </a:rPr>
              <a:t>P</a:t>
            </a:r>
            <a:r>
              <a:rPr kumimoji="0" lang="en-US" sz="2400" b="1" i="0" u="none" strike="noStrike" cap="none" normalizeH="0" baseline="0" dirty="0" err="1" smtClean="0">
                <a:ln>
                  <a:noFill/>
                </a:ln>
                <a:solidFill>
                  <a:schemeClr val="tx1"/>
                </a:solidFill>
                <a:effectLst/>
                <a:latin typeface="+mj-lt"/>
                <a:ea typeface="Times New Roman" pitchFamily="18" charset="0"/>
                <a:cs typeface="Times New Roman" pitchFamily="18" charset="0"/>
              </a:rPr>
              <a:t>ropliopithecus</a:t>
            </a: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lang="en-US" sz="2400" b="1" dirty="0" err="1" smtClean="0">
                <a:latin typeface="+mj-lt"/>
                <a:ea typeface="Times New Roman" pitchFamily="18" charset="0"/>
                <a:cs typeface="Times New Roman" pitchFamily="18" charset="0"/>
              </a:rPr>
              <a:t>M</a:t>
            </a:r>
            <a:r>
              <a:rPr kumimoji="0" lang="en-US" sz="2400" b="1" i="0" u="none" strike="noStrike" cap="none" normalizeH="0" baseline="0" dirty="0" err="1" smtClean="0">
                <a:ln>
                  <a:noFill/>
                </a:ln>
                <a:solidFill>
                  <a:schemeClr val="tx1"/>
                </a:solidFill>
                <a:effectLst/>
                <a:latin typeface="+mj-lt"/>
                <a:ea typeface="Times New Roman" pitchFamily="18" charset="0"/>
                <a:cs typeface="Times New Roman" pitchFamily="18" charset="0"/>
              </a:rPr>
              <a:t>ocropithecus</a:t>
            </a: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lang="en-US" sz="2400" b="1" dirty="0" err="1" smtClean="0">
                <a:latin typeface="+mj-lt"/>
                <a:ea typeface="Times New Roman" pitchFamily="18" charset="0"/>
                <a:cs typeface="Times New Roman" pitchFamily="18" charset="0"/>
              </a:rPr>
              <a:t>O</a:t>
            </a:r>
            <a:r>
              <a:rPr kumimoji="0" lang="en-US" sz="2400" b="1" i="0" u="none" strike="noStrike" cap="none" normalizeH="0" baseline="0" dirty="0" err="1" smtClean="0">
                <a:ln>
                  <a:noFill/>
                </a:ln>
                <a:solidFill>
                  <a:schemeClr val="tx1"/>
                </a:solidFill>
                <a:effectLst/>
                <a:latin typeface="+mj-lt"/>
                <a:ea typeface="Times New Roman" pitchFamily="18" charset="0"/>
                <a:cs typeface="Times New Roman" pitchFamily="18" charset="0"/>
              </a:rPr>
              <a:t>ligopithecus</a:t>
            </a: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lang="en-US" sz="2400" b="1" dirty="0" err="1" smtClean="0">
                <a:latin typeface="+mj-lt"/>
                <a:ea typeface="Times New Roman" pitchFamily="18" charset="0"/>
                <a:cs typeface="Times New Roman" pitchFamily="18" charset="0"/>
              </a:rPr>
              <a:t>A</a:t>
            </a:r>
            <a:r>
              <a:rPr kumimoji="0" lang="en-US" sz="2400" b="1" i="0" u="none" strike="noStrike" cap="none" normalizeH="0" baseline="0" dirty="0" err="1" smtClean="0">
                <a:ln>
                  <a:noFill/>
                </a:ln>
                <a:solidFill>
                  <a:schemeClr val="tx1"/>
                </a:solidFill>
                <a:effectLst/>
                <a:latin typeface="+mj-lt"/>
                <a:ea typeface="Times New Roman" pitchFamily="18" charset="0"/>
                <a:cs typeface="Times New Roman" pitchFamily="18" charset="0"/>
              </a:rPr>
              <a:t>eolopithecus</a:t>
            </a: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lang="en-US" sz="2400" b="1" dirty="0" err="1" smtClean="0">
                <a:latin typeface="+mj-lt"/>
                <a:ea typeface="Times New Roman" pitchFamily="18" charset="0"/>
                <a:cs typeface="Times New Roman" pitchFamily="18" charset="0"/>
              </a:rPr>
              <a:t>A</a:t>
            </a:r>
            <a:r>
              <a:rPr kumimoji="0" lang="en-US" sz="2400" b="1" i="0" u="none" strike="noStrike" cap="none" normalizeH="0" baseline="0" dirty="0" err="1" smtClean="0">
                <a:ln>
                  <a:noFill/>
                </a:ln>
                <a:solidFill>
                  <a:schemeClr val="tx1"/>
                </a:solidFill>
                <a:effectLst/>
                <a:latin typeface="+mj-lt"/>
                <a:ea typeface="Times New Roman" pitchFamily="18" charset="0"/>
                <a:cs typeface="Times New Roman" pitchFamily="18" charset="0"/>
              </a:rPr>
              <a:t>egyptopithecus</a:t>
            </a: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 and so on. </a:t>
            </a:r>
          </a:p>
          <a:p>
            <a:pPr marL="0" marR="0" lvl="0" indent="0" algn="just" defTabSz="914400" rtl="0" eaLnBrk="1" fontAlgn="base" latinLnBrk="0" hangingPunct="1">
              <a:lnSpc>
                <a:spcPct val="100000"/>
              </a:lnSpc>
              <a:spcBef>
                <a:spcPct val="0"/>
              </a:spcBef>
              <a:spcAft>
                <a:spcPct val="0"/>
              </a:spcAft>
              <a:buClrTx/>
              <a:buSzTx/>
              <a:tabLst/>
            </a:pPr>
            <a:endParaRPr lang="en-US" sz="2400" b="1" dirty="0" smtClean="0">
              <a:latin typeface="+mj-lt"/>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lang="en-US" sz="2400" b="1" baseline="0" dirty="0" smtClean="0">
                <a:latin typeface="+mj-lt"/>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Among these, </a:t>
            </a:r>
            <a:r>
              <a:rPr lang="en-US" sz="2400" b="1" dirty="0" err="1" smtClean="0">
                <a:latin typeface="+mj-lt"/>
                <a:ea typeface="Times New Roman" pitchFamily="18" charset="0"/>
                <a:cs typeface="Times New Roman" pitchFamily="18" charset="0"/>
              </a:rPr>
              <a:t>P</a:t>
            </a:r>
            <a:r>
              <a:rPr kumimoji="0" lang="en-US" sz="2400" b="1" i="0" u="none" strike="noStrike" cap="none" normalizeH="0" baseline="0" dirty="0" err="1" smtClean="0">
                <a:ln>
                  <a:noFill/>
                </a:ln>
                <a:solidFill>
                  <a:schemeClr val="tx1"/>
                </a:solidFill>
                <a:effectLst/>
                <a:latin typeface="+mj-lt"/>
                <a:ea typeface="Times New Roman" pitchFamily="18" charset="0"/>
                <a:cs typeface="Times New Roman" pitchFamily="18" charset="0"/>
              </a:rPr>
              <a:t>arapithecus</a:t>
            </a: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 has been 				ascribed as</a:t>
            </a:r>
            <a:r>
              <a:rPr kumimoji="0" lang="en-US" sz="2400" b="1" i="0" u="none" strike="noStrike" cap="none" normalizeH="0" dirty="0" smtClean="0">
                <a:ln>
                  <a:noFill/>
                </a:ln>
                <a:solidFill>
                  <a:schemeClr val="tx1"/>
                </a:solidFill>
                <a:effectLst/>
                <a:latin typeface="+mj-lt"/>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a likely ancestor of all 					present day monkeys- </a:t>
            </a:r>
            <a:r>
              <a:rPr lang="en-US" sz="2400" b="1" dirty="0" smtClean="0">
                <a:latin typeface="+mj-lt"/>
                <a:ea typeface="Times New Roman" pitchFamily="18" charset="0"/>
                <a:cs typeface="Times New Roman" pitchFamily="18" charset="0"/>
              </a:rPr>
              <a:t>new world </a:t>
            </a: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and 				</a:t>
            </a:r>
            <a:r>
              <a:rPr lang="en-US" sz="2400" b="1" dirty="0" smtClean="0">
                <a:latin typeface="+mj-lt"/>
                <a:ea typeface="Times New Roman" pitchFamily="18" charset="0"/>
                <a:cs typeface="Times New Roman" pitchFamily="18" charset="0"/>
              </a:rPr>
              <a:t>old world </a:t>
            </a: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latin typeface="+mj-lt"/>
              <a:cs typeface="Arial" pitchFamily="34" charset="0"/>
            </a:endParaRPr>
          </a:p>
        </p:txBody>
      </p:sp>
      <p:pic>
        <p:nvPicPr>
          <p:cNvPr id="24578" name="Picture 2" descr="C:\Users\MOHAN\Desktop\download (2).jpg"/>
          <p:cNvPicPr>
            <a:picLocks noChangeAspect="1" noChangeArrowheads="1"/>
          </p:cNvPicPr>
          <p:nvPr/>
        </p:nvPicPr>
        <p:blipFill>
          <a:blip r:embed="rId2"/>
          <a:srcRect/>
          <a:stretch>
            <a:fillRect/>
          </a:stretch>
        </p:blipFill>
        <p:spPr bwMode="auto">
          <a:xfrm>
            <a:off x="228600" y="3581400"/>
            <a:ext cx="3648456" cy="2895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6" name="Picture 6" descr="C:\Users\MOHAN\Desktop\tropical-forest-hondura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5601" name="Rectangle 1"/>
          <p:cNvSpPr>
            <a:spLocks noChangeArrowheads="1"/>
          </p:cNvSpPr>
          <p:nvPr/>
        </p:nvSpPr>
        <p:spPr bwMode="auto">
          <a:xfrm>
            <a:off x="152400" y="152400"/>
            <a:ext cx="8763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j-lt"/>
                <a:ea typeface="Times New Roman" pitchFamily="18" charset="0"/>
                <a:cs typeface="Times New Roman" pitchFamily="18" charset="0"/>
              </a:rPr>
              <a:t>In case of </a:t>
            </a:r>
            <a:r>
              <a:rPr lang="en-US" sz="2000" b="1" dirty="0" err="1" smtClean="0">
                <a:solidFill>
                  <a:schemeClr val="bg1"/>
                </a:solidFill>
                <a:latin typeface="+mj-lt"/>
                <a:ea typeface="Times New Roman" pitchFamily="18" charset="0"/>
                <a:cs typeface="Times New Roman" pitchFamily="18" charset="0"/>
              </a:rPr>
              <a:t>P</a:t>
            </a:r>
            <a:r>
              <a:rPr kumimoji="0" lang="en-US" sz="2000" b="1" i="0" u="none" strike="noStrike" cap="none" normalizeH="0" baseline="0" dirty="0" err="1" smtClean="0">
                <a:ln>
                  <a:noFill/>
                </a:ln>
                <a:solidFill>
                  <a:schemeClr val="bg1"/>
                </a:solidFill>
                <a:effectLst/>
                <a:latin typeface="+mj-lt"/>
                <a:ea typeface="Times New Roman" pitchFamily="18" charset="0"/>
                <a:cs typeface="Times New Roman" pitchFamily="18" charset="0"/>
              </a:rPr>
              <a:t>arapithecus</a:t>
            </a:r>
            <a:r>
              <a:rPr kumimoji="0" lang="en-US" sz="2000" b="1" i="0" u="none" strike="noStrike" cap="none" normalizeH="0" baseline="0" dirty="0" smtClean="0">
                <a:ln>
                  <a:noFill/>
                </a:ln>
                <a:solidFill>
                  <a:schemeClr val="bg1"/>
                </a:solidFill>
                <a:effectLst/>
                <a:latin typeface="+mj-lt"/>
                <a:ea typeface="Times New Roman" pitchFamily="18" charset="0"/>
                <a:cs typeface="Times New Roman" pitchFamily="18" charset="0"/>
              </a:rPr>
              <a:t>, this creature is the most primitive form of all known old world monkeys and apes. It holds an intermediate position between </a:t>
            </a:r>
            <a:r>
              <a:rPr lang="en-US" sz="2000" b="1" dirty="0" err="1" smtClean="0">
                <a:solidFill>
                  <a:schemeClr val="bg1"/>
                </a:solidFill>
                <a:latin typeface="+mj-lt"/>
                <a:ea typeface="Times New Roman" pitchFamily="18" charset="0"/>
                <a:cs typeface="Times New Roman" pitchFamily="18" charset="0"/>
              </a:rPr>
              <a:t>P</a:t>
            </a:r>
            <a:r>
              <a:rPr kumimoji="0" lang="en-US" sz="2000" b="1" i="0" u="none" strike="noStrike" cap="none" normalizeH="0" baseline="0" dirty="0" err="1" smtClean="0">
                <a:ln>
                  <a:noFill/>
                </a:ln>
                <a:solidFill>
                  <a:schemeClr val="bg1"/>
                </a:solidFill>
                <a:effectLst/>
                <a:latin typeface="+mj-lt"/>
                <a:ea typeface="Times New Roman" pitchFamily="18" charset="0"/>
                <a:cs typeface="Times New Roman" pitchFamily="18" charset="0"/>
              </a:rPr>
              <a:t>rosimian</a:t>
            </a:r>
            <a:r>
              <a:rPr kumimoji="0" lang="en-US" sz="2000" b="1" i="0" u="none" strike="noStrike" cap="none" normalizeH="0" baseline="0" dirty="0" smtClean="0">
                <a:ln>
                  <a:noFill/>
                </a:ln>
                <a:solidFill>
                  <a:schemeClr val="bg1"/>
                </a:solidFill>
                <a:effectLst/>
                <a:latin typeface="+mj-lt"/>
                <a:ea typeface="Times New Roman" pitchFamily="18" charset="0"/>
                <a:cs typeface="Times New Roman" pitchFamily="18" charset="0"/>
              </a:rPr>
              <a:t> (</a:t>
            </a:r>
            <a:r>
              <a:rPr lang="en-US" sz="2000" b="1" dirty="0" err="1" smtClean="0">
                <a:solidFill>
                  <a:schemeClr val="bg1"/>
                </a:solidFill>
                <a:latin typeface="+mj-lt"/>
                <a:ea typeface="Times New Roman" pitchFamily="18" charset="0"/>
                <a:cs typeface="Times New Roman" pitchFamily="18" charset="0"/>
              </a:rPr>
              <a:t>T</a:t>
            </a:r>
            <a:r>
              <a:rPr kumimoji="0" lang="en-US" sz="2000" b="1" i="0" u="none" strike="noStrike" cap="none" normalizeH="0" baseline="0" dirty="0" err="1" smtClean="0">
                <a:ln>
                  <a:noFill/>
                </a:ln>
                <a:solidFill>
                  <a:schemeClr val="bg1"/>
                </a:solidFill>
                <a:effectLst/>
                <a:latin typeface="+mj-lt"/>
                <a:ea typeface="Times New Roman" pitchFamily="18" charset="0"/>
                <a:cs typeface="Times New Roman" pitchFamily="18" charset="0"/>
              </a:rPr>
              <a:t>arsoid</a:t>
            </a:r>
            <a:r>
              <a:rPr kumimoji="0" lang="en-US" sz="2000" b="1" i="0" u="none" strike="noStrike" cap="none" normalizeH="0" baseline="0" dirty="0" smtClean="0">
                <a:ln>
                  <a:noFill/>
                </a:ln>
                <a:solidFill>
                  <a:schemeClr val="bg1"/>
                </a:solidFill>
                <a:effectLst/>
                <a:latin typeface="+mj-lt"/>
                <a:ea typeface="Times New Roman" pitchFamily="18" charset="0"/>
                <a:cs typeface="Times New Roman" pitchFamily="18" charset="0"/>
              </a:rPr>
              <a:t>, lemuroid) and Anthropoid. </a:t>
            </a:r>
            <a:r>
              <a:rPr kumimoji="0" lang="en-US" sz="2000" b="1" i="0" u="none" strike="noStrike" cap="none" normalizeH="0" baseline="0" dirty="0" err="1" smtClean="0">
                <a:ln>
                  <a:noFill/>
                </a:ln>
                <a:solidFill>
                  <a:schemeClr val="bg1"/>
                </a:solidFill>
                <a:effectLst/>
                <a:latin typeface="+mj-lt"/>
                <a:ea typeface="Times New Roman" pitchFamily="18" charset="0"/>
                <a:cs typeface="Times New Roman" pitchFamily="18" charset="0"/>
              </a:rPr>
              <a:t>Propliopithecus</a:t>
            </a:r>
            <a:r>
              <a:rPr kumimoji="0" lang="en-US" sz="2000" b="1" i="0" u="none" strike="noStrike" cap="none" normalizeH="0" baseline="0" dirty="0" smtClean="0">
                <a:ln>
                  <a:noFill/>
                </a:ln>
                <a:solidFill>
                  <a:schemeClr val="bg1"/>
                </a:solidFill>
                <a:effectLst/>
                <a:latin typeface="+mj-lt"/>
                <a:ea typeface="Times New Roman" pitchFamily="18" charset="0"/>
                <a:cs typeface="Times New Roman" pitchFamily="18" charset="0"/>
              </a:rPr>
              <a:t> ranks next to it whose jaws and teeth resemble much with the higher primates especially the Gibbon. </a:t>
            </a:r>
            <a:r>
              <a:rPr kumimoji="0" lang="en-US" sz="2000" b="1" i="0" u="none" strike="noStrike" cap="none" normalizeH="0" baseline="0" dirty="0" err="1" smtClean="0">
                <a:ln>
                  <a:noFill/>
                </a:ln>
                <a:solidFill>
                  <a:schemeClr val="bg1"/>
                </a:solidFill>
                <a:effectLst/>
                <a:latin typeface="+mj-lt"/>
                <a:ea typeface="Times New Roman" pitchFamily="18" charset="0"/>
                <a:cs typeface="Times New Roman" pitchFamily="18" charset="0"/>
              </a:rPr>
              <a:t>Aeolopithecus</a:t>
            </a:r>
            <a:r>
              <a:rPr kumimoji="0" lang="en-US" sz="2000" b="1" i="0" u="none" strike="noStrike" cap="none" normalizeH="0" baseline="0" dirty="0" smtClean="0">
                <a:ln>
                  <a:noFill/>
                </a:ln>
                <a:solidFill>
                  <a:schemeClr val="bg1"/>
                </a:solidFill>
                <a:effectLst/>
                <a:latin typeface="+mj-lt"/>
                <a:ea typeface="Times New Roman" pitchFamily="18" charset="0"/>
                <a:cs typeface="Times New Roman" pitchFamily="18" charset="0"/>
              </a:rPr>
              <a:t> also shows a close resemblance to the modern Gibbon. </a:t>
            </a:r>
            <a:endParaRPr kumimoji="0" lang="en-US" sz="2000" b="1" i="0" u="none" strike="noStrike" cap="none" normalizeH="0" baseline="0" dirty="0" smtClean="0">
              <a:ln>
                <a:noFill/>
              </a:ln>
              <a:solidFill>
                <a:schemeClr val="bg1"/>
              </a:solidFill>
              <a:effectLst/>
              <a:latin typeface="+mj-lt"/>
              <a:cs typeface="Arial" pitchFamily="34" charset="0"/>
            </a:endParaRPr>
          </a:p>
        </p:txBody>
      </p:sp>
      <p:pic>
        <p:nvPicPr>
          <p:cNvPr id="25603" name="Picture 3" descr="C:\Users\MOHAN\Desktop\download (2).jpg"/>
          <p:cNvPicPr>
            <a:picLocks noChangeAspect="1" noChangeArrowheads="1"/>
          </p:cNvPicPr>
          <p:nvPr/>
        </p:nvPicPr>
        <p:blipFill>
          <a:blip r:embed="rId3"/>
          <a:srcRect/>
          <a:stretch>
            <a:fillRect/>
          </a:stretch>
        </p:blipFill>
        <p:spPr bwMode="auto">
          <a:xfrm>
            <a:off x="3429000" y="3276600"/>
            <a:ext cx="2400300" cy="2133600"/>
          </a:xfrm>
          <a:prstGeom prst="rect">
            <a:avLst/>
          </a:prstGeom>
          <a:ln>
            <a:noFill/>
          </a:ln>
          <a:effectLst>
            <a:softEdge rad="112500"/>
          </a:effectLst>
        </p:spPr>
      </p:pic>
      <p:pic>
        <p:nvPicPr>
          <p:cNvPr id="25604" name="Picture 4" descr="C:\Users\MOHAN\Desktop\ring-tailed-lemur.jpg"/>
          <p:cNvPicPr>
            <a:picLocks noChangeAspect="1" noChangeArrowheads="1"/>
          </p:cNvPicPr>
          <p:nvPr/>
        </p:nvPicPr>
        <p:blipFill>
          <a:blip r:embed="rId4" cstate="print"/>
          <a:srcRect/>
          <a:stretch>
            <a:fillRect/>
          </a:stretch>
        </p:blipFill>
        <p:spPr bwMode="auto">
          <a:xfrm>
            <a:off x="228600" y="1828800"/>
            <a:ext cx="2768285" cy="2009775"/>
          </a:xfrm>
          <a:prstGeom prst="rect">
            <a:avLst/>
          </a:prstGeom>
          <a:ln>
            <a:noFill/>
          </a:ln>
          <a:effectLst>
            <a:softEdge rad="112500"/>
          </a:effectLst>
        </p:spPr>
      </p:pic>
      <p:pic>
        <p:nvPicPr>
          <p:cNvPr id="25605" name="Picture 5" descr="C:\Users\MOHAN\Desktop\09c0296430475a08c74e5f3e25c4dacb.jpg"/>
          <p:cNvPicPr>
            <a:picLocks noChangeAspect="1" noChangeArrowheads="1"/>
          </p:cNvPicPr>
          <p:nvPr/>
        </p:nvPicPr>
        <p:blipFill>
          <a:blip r:embed="rId5"/>
          <a:srcRect/>
          <a:stretch>
            <a:fillRect/>
          </a:stretch>
        </p:blipFill>
        <p:spPr bwMode="auto">
          <a:xfrm>
            <a:off x="6324600" y="4495800"/>
            <a:ext cx="2590800" cy="2171907"/>
          </a:xfrm>
          <a:prstGeom prst="rect">
            <a:avLst/>
          </a:prstGeom>
          <a:ln>
            <a:noFill/>
          </a:ln>
          <a:effectLst>
            <a:softEdge rad="112500"/>
          </a:effectLst>
        </p:spPr>
      </p:pic>
      <p:sp>
        <p:nvSpPr>
          <p:cNvPr id="7" name="Left Arrow 6"/>
          <p:cNvSpPr/>
          <p:nvPr/>
        </p:nvSpPr>
        <p:spPr>
          <a:xfrm rot="12931955">
            <a:off x="2162938" y="3360389"/>
            <a:ext cx="2017156" cy="485058"/>
          </a:xfrm>
          <a:prstGeom prst="lef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2931955">
            <a:off x="5363337" y="3969989"/>
            <a:ext cx="2017156" cy="485058"/>
          </a:xfrm>
          <a:prstGeom prst="leftArrow">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20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603"/>
                                        </p:tgtEl>
                                        <p:attrNameLst>
                                          <p:attrName>style.visibility</p:attrName>
                                        </p:attrNameLst>
                                      </p:cBhvr>
                                      <p:to>
                                        <p:strVal val="visible"/>
                                      </p:to>
                                    </p:set>
                                    <p:animEffect transition="in" filter="fade">
                                      <p:cBhvr>
                                        <p:cTn id="17" dur="2000"/>
                                        <p:tgtEl>
                                          <p:spTgt spid="256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605"/>
                                        </p:tgtEl>
                                        <p:attrNameLst>
                                          <p:attrName>style.visibility</p:attrName>
                                        </p:attrNameLst>
                                      </p:cBhvr>
                                      <p:to>
                                        <p:strVal val="visible"/>
                                      </p:to>
                                    </p:set>
                                    <p:animEffect transition="in" filter="fade">
                                      <p:cBhvr>
                                        <p:cTn id="27" dur="20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1323439"/>
          </a:xfrm>
          <a:prstGeom prst="rect">
            <a:avLst/>
          </a:prstGeom>
        </p:spPr>
        <p:txBody>
          <a:bodyPr wrap="square">
            <a:spAutoFit/>
          </a:bodyPr>
          <a:lstStyle/>
          <a:p>
            <a:pPr algn="just"/>
            <a:r>
              <a:rPr lang="en-US" sz="2000" b="1" dirty="0" smtClean="0">
                <a:ea typeface="Times New Roman" pitchFamily="18" charset="0"/>
                <a:cs typeface="Times New Roman" pitchFamily="18" charset="0"/>
              </a:rPr>
              <a:t>However, it seems that Oligocene offers a critical turning point, primate line has been bifurcated  from this time—one became ancestral to the monkey and other to the apes. All Oligocene primates have therefore been categorized under the sub-order </a:t>
            </a:r>
            <a:r>
              <a:rPr lang="en-US" sz="2000" b="1" dirty="0" smtClean="0">
                <a:solidFill>
                  <a:schemeClr val="accent6"/>
                </a:solidFill>
                <a:ea typeface="Times New Roman" pitchFamily="18" charset="0"/>
                <a:cs typeface="Times New Roman" pitchFamily="18" charset="0"/>
              </a:rPr>
              <a:t>‘</a:t>
            </a:r>
            <a:r>
              <a:rPr lang="en-US" sz="2000" b="1" dirty="0" err="1" smtClean="0">
                <a:solidFill>
                  <a:schemeClr val="accent6"/>
                </a:solidFill>
                <a:ea typeface="Times New Roman" pitchFamily="18" charset="0"/>
                <a:cs typeface="Times New Roman" pitchFamily="18" charset="0"/>
              </a:rPr>
              <a:t>Anthropoidea</a:t>
            </a:r>
            <a:r>
              <a:rPr lang="en-US" sz="2000" b="1" dirty="0" smtClean="0">
                <a:solidFill>
                  <a:schemeClr val="accent6"/>
                </a:solidFill>
                <a:ea typeface="Times New Roman" pitchFamily="18" charset="0"/>
                <a:cs typeface="Times New Roman" pitchFamily="18" charset="0"/>
              </a:rPr>
              <a:t>’, </a:t>
            </a:r>
            <a:r>
              <a:rPr lang="en-US" sz="2000" b="1" dirty="0" smtClean="0">
                <a:ea typeface="Times New Roman" pitchFamily="18" charset="0"/>
                <a:cs typeface="Times New Roman" pitchFamily="18" charset="0"/>
              </a:rPr>
              <a:t>some of who finally went towards </a:t>
            </a:r>
            <a:r>
              <a:rPr lang="en-US" sz="2000" b="1" dirty="0" smtClean="0">
                <a:solidFill>
                  <a:schemeClr val="accent2">
                    <a:lumMod val="60000"/>
                    <a:lumOff val="40000"/>
                  </a:schemeClr>
                </a:solidFill>
                <a:ea typeface="Times New Roman" pitchFamily="18" charset="0"/>
                <a:cs typeface="Times New Roman" pitchFamily="18" charset="0"/>
              </a:rPr>
              <a:t>‘</a:t>
            </a:r>
            <a:r>
              <a:rPr lang="en-US" sz="2000" b="1" dirty="0" err="1" smtClean="0">
                <a:solidFill>
                  <a:schemeClr val="accent2">
                    <a:lumMod val="60000"/>
                    <a:lumOff val="40000"/>
                  </a:schemeClr>
                </a:solidFill>
                <a:ea typeface="Times New Roman" pitchFamily="18" charset="0"/>
                <a:cs typeface="Times New Roman" pitchFamily="18" charset="0"/>
              </a:rPr>
              <a:t>Hominoidea</a:t>
            </a:r>
            <a:r>
              <a:rPr lang="en-US" sz="2000" b="1" dirty="0" smtClean="0">
                <a:solidFill>
                  <a:schemeClr val="accent2">
                    <a:lumMod val="60000"/>
                    <a:lumOff val="40000"/>
                  </a:schemeClr>
                </a:solidFill>
                <a:ea typeface="Times New Roman" pitchFamily="18" charset="0"/>
                <a:cs typeface="Times New Roman" pitchFamily="18" charset="0"/>
              </a:rPr>
              <a:t>’.</a:t>
            </a:r>
            <a:endParaRPr lang="en-US" sz="2000" dirty="0">
              <a:solidFill>
                <a:schemeClr val="accent2">
                  <a:lumMod val="60000"/>
                  <a:lumOff val="40000"/>
                </a:schemeClr>
              </a:solidFill>
            </a:endParaRPr>
          </a:p>
        </p:txBody>
      </p:sp>
      <p:sp>
        <p:nvSpPr>
          <p:cNvPr id="3" name="Oval 2"/>
          <p:cNvSpPr/>
          <p:nvPr/>
        </p:nvSpPr>
        <p:spPr>
          <a:xfrm>
            <a:off x="1600200" y="1600200"/>
            <a:ext cx="3048000" cy="12954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Oligocene Primate</a:t>
            </a:r>
            <a:endParaRPr lang="en-US" sz="2400" b="1" dirty="0"/>
          </a:p>
        </p:txBody>
      </p:sp>
      <p:sp>
        <p:nvSpPr>
          <p:cNvPr id="4" name="Down Arrow 3"/>
          <p:cNvSpPr/>
          <p:nvPr/>
        </p:nvSpPr>
        <p:spPr>
          <a:xfrm rot="1755631">
            <a:off x="1312729" y="2279353"/>
            <a:ext cx="762000" cy="18288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rot="19329411">
            <a:off x="4296646" y="2133455"/>
            <a:ext cx="762000" cy="18288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4648200" y="3581400"/>
            <a:ext cx="2819400" cy="12192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t>Anthropoidea</a:t>
            </a:r>
            <a:endParaRPr lang="en-US" sz="2400" b="1" dirty="0"/>
          </a:p>
        </p:txBody>
      </p:sp>
      <p:sp>
        <p:nvSpPr>
          <p:cNvPr id="7" name="Down Arrow 6"/>
          <p:cNvSpPr/>
          <p:nvPr/>
        </p:nvSpPr>
        <p:spPr>
          <a:xfrm rot="20183838">
            <a:off x="6528863" y="4281846"/>
            <a:ext cx="762000" cy="1336204"/>
          </a:xfrm>
          <a:prstGeom prst="downArrow">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629400" y="5410200"/>
            <a:ext cx="2514600" cy="1219200"/>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bg1"/>
                </a:solidFill>
              </a:rPr>
              <a:t>Hominoidea</a:t>
            </a:r>
            <a:endParaRPr lang="en-US" sz="2400" b="1" dirty="0">
              <a:solidFill>
                <a:schemeClr val="bg1"/>
              </a:solidFill>
            </a:endParaRPr>
          </a:p>
        </p:txBody>
      </p:sp>
      <p:sp>
        <p:nvSpPr>
          <p:cNvPr id="9" name="Oval 8"/>
          <p:cNvSpPr/>
          <p:nvPr/>
        </p:nvSpPr>
        <p:spPr>
          <a:xfrm>
            <a:off x="228600" y="3962400"/>
            <a:ext cx="2133600" cy="1143000"/>
          </a:xfrm>
          <a:prstGeom prst="ellips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Monkey</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bg/>
                                          </p:spTgt>
                                        </p:tgtEl>
                                        <p:attrNameLst>
                                          <p:attrName>style.visibility</p:attrName>
                                        </p:attrNameLst>
                                      </p:cBhvr>
                                      <p:to>
                                        <p:strVal val="visible"/>
                                      </p:to>
                                    </p:set>
                                    <p:animEffect transition="in" filter="fade">
                                      <p:cBhvr>
                                        <p:cTn id="20" dur="2000"/>
                                        <p:tgtEl>
                                          <p:spTgt spid="9">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fade">
                                      <p:cBhvr>
                                        <p:cTn id="23" dur="20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linds(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6">
                                            <p:bg/>
                                          </p:spTgt>
                                        </p:tgtEl>
                                        <p:attrNameLst>
                                          <p:attrName>style.visibility</p:attrName>
                                        </p:attrNameLst>
                                      </p:cBhvr>
                                      <p:to>
                                        <p:strVal val="visible"/>
                                      </p:to>
                                    </p:set>
                                    <p:animEffect transition="in" filter="fade">
                                      <p:cBhvr>
                                        <p:cTn id="33" dur="2000"/>
                                        <p:tgtEl>
                                          <p:spTgt spid="6">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20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linds(horizontal)">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bg/>
                                          </p:spTgt>
                                        </p:tgtEl>
                                        <p:attrNameLst>
                                          <p:attrName>style.visibility</p:attrName>
                                        </p:attrNameLst>
                                      </p:cBhvr>
                                      <p:to>
                                        <p:strVal val="visible"/>
                                      </p:to>
                                    </p:set>
                                    <p:animEffect transition="in" filter="fade">
                                      <p:cBhvr>
                                        <p:cTn id="46" dur="2000"/>
                                        <p:tgtEl>
                                          <p:spTgt spid="8">
                                            <p:bg/>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fade">
                                      <p:cBhvr>
                                        <p:cTn id="49"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animBg="1"/>
      <p:bldP spid="5" grpId="0" animBg="1"/>
      <p:bldP spid="6" grpId="0" build="allAtOnce" animBg="1"/>
      <p:bldP spid="7" grpId="0" animBg="1"/>
      <p:bldP spid="8" grpId="0" build="allAtOnce" animBg="1"/>
      <p:bldP spid="9"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MOHAN\Desktop\tropical_forest.jpg"/>
          <p:cNvPicPr>
            <a:picLocks noChangeAspect="1" noChangeArrowheads="1"/>
          </p:cNvPicPr>
          <p:nvPr/>
        </p:nvPicPr>
        <p:blipFill>
          <a:blip r:embed="rId2"/>
          <a:srcRect/>
          <a:stretch>
            <a:fillRect/>
          </a:stretch>
        </p:blipFill>
        <p:spPr bwMode="auto">
          <a:xfrm>
            <a:off x="0" y="0"/>
            <a:ext cx="9143999" cy="6858000"/>
          </a:xfrm>
          <a:prstGeom prst="rect">
            <a:avLst/>
          </a:prstGeom>
          <a:noFill/>
        </p:spPr>
      </p:pic>
      <p:pic>
        <p:nvPicPr>
          <p:cNvPr id="35844" name="Picture 4" descr="Image result for hominoidea"/>
          <p:cNvPicPr>
            <a:picLocks noChangeAspect="1" noChangeArrowheads="1"/>
          </p:cNvPicPr>
          <p:nvPr/>
        </p:nvPicPr>
        <p:blipFill>
          <a:blip r:embed="rId3"/>
          <a:srcRect/>
          <a:stretch>
            <a:fillRect/>
          </a:stretch>
        </p:blipFill>
        <p:spPr bwMode="auto">
          <a:xfrm>
            <a:off x="1143000" y="438149"/>
            <a:ext cx="6781800" cy="1314451"/>
          </a:xfrm>
          <a:prstGeom prst="rect">
            <a:avLst/>
          </a:prstGeom>
          <a:solidFill>
            <a:srgbClr val="99CC00"/>
          </a:solidFill>
          <a:ln w="38100" cap="sq">
            <a:solidFill>
              <a:srgbClr val="000000"/>
            </a:solidFill>
            <a:prstDash val="solid"/>
            <a:miter lim="800000"/>
          </a:ln>
          <a:effectLst>
            <a:outerShdw blurRad="50800" dist="38100" dir="2700000" algn="tl" rotWithShape="0">
              <a:srgbClr val="000000">
                <a:alpha val="43000"/>
              </a:srgbClr>
            </a:outerShdw>
          </a:effectLst>
        </p:spPr>
      </p:pic>
      <p:pic>
        <p:nvPicPr>
          <p:cNvPr id="35845" name="Picture 5" descr="C:\Users\MOHAN\Desktop\870.png"/>
          <p:cNvPicPr>
            <a:picLocks noChangeAspect="1" noChangeArrowheads="1"/>
          </p:cNvPicPr>
          <p:nvPr/>
        </p:nvPicPr>
        <p:blipFill>
          <a:blip r:embed="rId4"/>
          <a:srcRect/>
          <a:stretch>
            <a:fillRect/>
          </a:stretch>
        </p:blipFill>
        <p:spPr bwMode="auto">
          <a:xfrm>
            <a:off x="0" y="2286000"/>
            <a:ext cx="9144000" cy="4572000"/>
          </a:xfrm>
          <a:prstGeom prst="rect">
            <a:avLst/>
          </a:prstGeom>
          <a:ln>
            <a:noFill/>
          </a:ln>
          <a:effectLst>
            <a:softEdge rad="112500"/>
          </a:effectLst>
        </p:spPr>
      </p:pic>
      <p:sp>
        <p:nvSpPr>
          <p:cNvPr id="5" name="Down Arrow 4"/>
          <p:cNvSpPr/>
          <p:nvPr/>
        </p:nvSpPr>
        <p:spPr>
          <a:xfrm>
            <a:off x="4343400" y="533400"/>
            <a:ext cx="609600" cy="2286000"/>
          </a:xfrm>
          <a:prstGeom prst="downArrow">
            <a:avLst/>
          </a:prstGeom>
          <a:solidFill>
            <a:schemeClr val="bg1">
              <a:lumMod val="95000"/>
              <a:lumOff val="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584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5845"/>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3276600" y="-76200"/>
            <a:ext cx="3460563"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FF00"/>
                </a:solidFill>
                <a:effectLst/>
                <a:latin typeface="Franklin Gothic Book" pitchFamily="34" charset="0"/>
                <a:ea typeface="Times New Roman" pitchFamily="18" charset="0"/>
                <a:cs typeface="Times New Roman" pitchFamily="18" charset="0"/>
              </a:rPr>
              <a:t>Hominoid to Hominid</a:t>
            </a:r>
            <a:endParaRPr kumimoji="0" lang="en-US" sz="2800" b="0" i="0" u="sng" strike="noStrike" cap="none" normalizeH="0" baseline="0" dirty="0" smtClean="0">
              <a:ln>
                <a:noFill/>
              </a:ln>
              <a:solidFill>
                <a:srgbClr val="00FF00"/>
              </a:solidFill>
              <a:effectLst/>
              <a:latin typeface="Franklin Gothic Book" pitchFamily="34" charset="0"/>
              <a:cs typeface="Arial" pitchFamily="34" charset="0"/>
            </a:endParaRPr>
          </a:p>
        </p:txBody>
      </p:sp>
      <p:sp>
        <p:nvSpPr>
          <p:cNvPr id="26626" name="Rectangle 2"/>
          <p:cNvSpPr>
            <a:spLocks noChangeArrowheads="1"/>
          </p:cNvSpPr>
          <p:nvPr/>
        </p:nvSpPr>
        <p:spPr bwMode="auto">
          <a:xfrm>
            <a:off x="152400" y="511314"/>
            <a:ext cx="87630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The hominoid stage is more akin to man but man himself belong to the hominid stage. The </a:t>
            </a:r>
            <a:r>
              <a:rPr kumimoji="0" lang="en-US" sz="2000" b="1" i="0" u="none" strike="noStrike" cap="none" normalizeH="0" baseline="0" dirty="0" smtClean="0">
                <a:ln>
                  <a:noFill/>
                </a:ln>
                <a:solidFill>
                  <a:srgbClr val="FFC000"/>
                </a:solidFill>
                <a:effectLst/>
                <a:latin typeface="+mj-lt"/>
                <a:ea typeface="Times New Roman" pitchFamily="18" charset="0"/>
                <a:cs typeface="Times New Roman" pitchFamily="18" charset="0"/>
              </a:rPr>
              <a:t>whole ape-group </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has been covered by the term </a:t>
            </a:r>
            <a:r>
              <a:rPr kumimoji="0" lang="en-US" sz="2000" b="1" i="0" u="none" strike="noStrike" cap="none" normalizeH="0" baseline="0" dirty="0" smtClean="0">
                <a:ln>
                  <a:noFill/>
                </a:ln>
                <a:solidFill>
                  <a:srgbClr val="FFC000"/>
                </a:solidFill>
                <a:effectLst/>
                <a:latin typeface="+mj-lt"/>
                <a:ea typeface="Times New Roman" pitchFamily="18" charset="0"/>
                <a:cs typeface="Times New Roman" pitchFamily="18" charset="0"/>
              </a:rPr>
              <a:t>‘hominoid’</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a:t>
            </a:r>
            <a:endParaRPr kumimoji="0" lang="en-US" sz="2000" b="1" i="0" u="none" strike="noStrike" cap="none" normalizeH="0" baseline="0" dirty="0" smtClean="0">
              <a:ln>
                <a:noFill/>
              </a:ln>
              <a:solidFill>
                <a:schemeClr val="tx1"/>
              </a:solidFill>
              <a:effectLst/>
              <a:latin typeface="+mj-lt"/>
              <a:cs typeface="Arial" pitchFamily="34" charset="0"/>
            </a:endParaRPr>
          </a:p>
        </p:txBody>
      </p:sp>
      <p:sp>
        <p:nvSpPr>
          <p:cNvPr id="26627" name="Rectangle 3"/>
          <p:cNvSpPr>
            <a:spLocks noChangeArrowheads="1"/>
          </p:cNvSpPr>
          <p:nvPr/>
        </p:nvSpPr>
        <p:spPr bwMode="auto">
          <a:xfrm>
            <a:off x="228600" y="1219200"/>
            <a:ext cx="86868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In considering the evolution of apes, we should begin with the </a:t>
            </a:r>
            <a:r>
              <a:rPr lang="en-US" sz="2000" b="1" dirty="0" err="1" smtClean="0">
                <a:latin typeface="+mj-lt"/>
                <a:ea typeface="Times New Roman" pitchFamily="18" charset="0"/>
                <a:cs typeface="Times New Roman" pitchFamily="18" charset="0"/>
              </a:rPr>
              <a:t>D</a:t>
            </a:r>
            <a:r>
              <a:rPr kumimoji="0" lang="en-US" sz="2000" b="1" i="0" u="none" strike="noStrike" cap="none" normalizeH="0" baseline="0" dirty="0" err="1" smtClean="0">
                <a:ln>
                  <a:noFill/>
                </a:ln>
                <a:solidFill>
                  <a:schemeClr val="tx1"/>
                </a:solidFill>
                <a:effectLst/>
                <a:latin typeface="+mj-lt"/>
                <a:ea typeface="Times New Roman" pitchFamily="18" charset="0"/>
                <a:cs typeface="Times New Roman" pitchFamily="18" charset="0"/>
              </a:rPr>
              <a:t>ryopithecine</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group of primates. </a:t>
            </a:r>
            <a:r>
              <a:rPr lang="en-US" sz="2000" b="1" dirty="0" smtClean="0">
                <a:ea typeface="Times New Roman" pitchFamily="18" charset="0"/>
                <a:cs typeface="Times New Roman" pitchFamily="18" charset="0"/>
              </a:rPr>
              <a:t>However, </a:t>
            </a:r>
            <a:r>
              <a:rPr lang="en-US" sz="2000" b="1" dirty="0" err="1" smtClean="0">
                <a:solidFill>
                  <a:srgbClr val="00FF00"/>
                </a:solidFill>
                <a:ea typeface="Times New Roman" pitchFamily="18" charset="0"/>
                <a:cs typeface="Times New Roman" pitchFamily="18" charset="0"/>
              </a:rPr>
              <a:t>Dryopithecus</a:t>
            </a:r>
            <a:r>
              <a:rPr lang="en-US" sz="2000" b="1" dirty="0" smtClean="0">
                <a:ea typeface="Times New Roman" pitchFamily="18" charset="0"/>
                <a:cs typeface="Times New Roman" pitchFamily="18" charset="0"/>
              </a:rPr>
              <a:t> falls under the family </a:t>
            </a:r>
            <a:r>
              <a:rPr lang="en-US" sz="2000" b="1" dirty="0" err="1" smtClean="0">
                <a:ea typeface="Times New Roman" pitchFamily="18" charset="0"/>
                <a:cs typeface="Times New Roman" pitchFamily="18" charset="0"/>
              </a:rPr>
              <a:t>Hominidae</a:t>
            </a:r>
            <a:r>
              <a:rPr lang="en-US" sz="2000" b="1" dirty="0" smtClean="0">
                <a:ea typeface="Times New Roman" pitchFamily="18" charset="0"/>
                <a:cs typeface="Times New Roman" pitchFamily="18" charset="0"/>
              </a:rPr>
              <a:t> and family </a:t>
            </a:r>
            <a:r>
              <a:rPr lang="en-US" sz="2000" b="1" dirty="0" err="1" smtClean="0">
                <a:ea typeface="Times New Roman" pitchFamily="18" charset="0"/>
                <a:cs typeface="Times New Roman" pitchFamily="18" charset="0"/>
              </a:rPr>
              <a:t>Hylobatidae</a:t>
            </a:r>
            <a:r>
              <a:rPr lang="en-US" sz="2000" b="1" dirty="0" smtClean="0">
                <a:ea typeface="Times New Roman" pitchFamily="18" charset="0"/>
                <a:cs typeface="Times New Roman" pitchFamily="18" charset="0"/>
              </a:rPr>
              <a:t> comprising with Gibbon, </a:t>
            </a:r>
            <a:r>
              <a:rPr lang="en-US" sz="2000" b="1" dirty="0" err="1" smtClean="0">
                <a:ea typeface="Times New Roman" pitchFamily="18" charset="0"/>
                <a:cs typeface="Times New Roman" pitchFamily="18" charset="0"/>
              </a:rPr>
              <a:t>Siamang</a:t>
            </a:r>
            <a:r>
              <a:rPr lang="en-US" sz="2000" b="1" dirty="0" smtClean="0">
                <a:ea typeface="Times New Roman" pitchFamily="18" charset="0"/>
                <a:cs typeface="Times New Roman" pitchFamily="18" charset="0"/>
              </a:rPr>
              <a:t> and family </a:t>
            </a:r>
            <a:r>
              <a:rPr lang="en-US" sz="2000" b="1" dirty="0" err="1" smtClean="0">
                <a:ea typeface="Times New Roman" pitchFamily="18" charset="0"/>
                <a:cs typeface="Times New Roman" pitchFamily="18" charset="0"/>
              </a:rPr>
              <a:t>Pongidae</a:t>
            </a:r>
            <a:r>
              <a:rPr lang="en-US" sz="2000" b="1" dirty="0" smtClean="0">
                <a:ea typeface="Times New Roman" pitchFamily="18" charset="0"/>
                <a:cs typeface="Times New Roman" pitchFamily="18" charset="0"/>
              </a:rPr>
              <a:t> comprising with Orangutan, </a:t>
            </a:r>
            <a:r>
              <a:rPr lang="en-US" sz="2000" b="1" dirty="0" err="1" smtClean="0">
                <a:ea typeface="Times New Roman" pitchFamily="18" charset="0"/>
                <a:cs typeface="Times New Roman" pitchFamily="18" charset="0"/>
              </a:rPr>
              <a:t>Bonobo</a:t>
            </a:r>
            <a:r>
              <a:rPr lang="en-US" sz="2000" b="1" dirty="0" smtClean="0">
                <a:ea typeface="Times New Roman" pitchFamily="18" charset="0"/>
                <a:cs typeface="Times New Roman" pitchFamily="18" charset="0"/>
              </a:rPr>
              <a:t>, Gorilla, Chimpanzee.</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b="1" dirty="0" smtClean="0">
              <a:latin typeface="+mj-lt"/>
              <a:ea typeface="Times New Roman" pitchFamily="18" charset="0"/>
              <a:cs typeface="Times New Roman" pitchFamily="18" charset="0"/>
            </a:endParaRPr>
          </a:p>
        </p:txBody>
      </p:sp>
      <p:sp>
        <p:nvSpPr>
          <p:cNvPr id="5" name="Rounded Rectangle 4"/>
          <p:cNvSpPr/>
          <p:nvPr/>
        </p:nvSpPr>
        <p:spPr>
          <a:xfrm>
            <a:off x="2362200" y="2743200"/>
            <a:ext cx="2362200" cy="6858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err="1" smtClean="0">
                <a:latin typeface="Aharoni" pitchFamily="2" charset="-79"/>
                <a:cs typeface="Aharoni" pitchFamily="2" charset="-79"/>
              </a:rPr>
              <a:t>Anthropoidea</a:t>
            </a:r>
            <a:endParaRPr lang="en-US" sz="2400" b="1" dirty="0">
              <a:latin typeface="Aharoni" pitchFamily="2" charset="-79"/>
              <a:cs typeface="Aharoni" pitchFamily="2" charset="-79"/>
            </a:endParaRPr>
          </a:p>
        </p:txBody>
      </p:sp>
      <p:sp>
        <p:nvSpPr>
          <p:cNvPr id="6" name="Rounded Rectangle 5"/>
          <p:cNvSpPr/>
          <p:nvPr/>
        </p:nvSpPr>
        <p:spPr>
          <a:xfrm>
            <a:off x="4419600" y="3886200"/>
            <a:ext cx="2362200" cy="68580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b="1" dirty="0" err="1" smtClean="0">
                <a:latin typeface="Aharoni" pitchFamily="2" charset="-79"/>
                <a:cs typeface="Aharoni" pitchFamily="2" charset="-79"/>
              </a:rPr>
              <a:t>Catarrhine</a:t>
            </a:r>
            <a:endParaRPr lang="en-US" sz="2400" b="1" dirty="0">
              <a:latin typeface="Aharoni" pitchFamily="2" charset="-79"/>
              <a:cs typeface="Aharoni" pitchFamily="2" charset="-79"/>
            </a:endParaRPr>
          </a:p>
        </p:txBody>
      </p:sp>
      <p:sp>
        <p:nvSpPr>
          <p:cNvPr id="7" name="Rounded Rectangle 6"/>
          <p:cNvSpPr/>
          <p:nvPr/>
        </p:nvSpPr>
        <p:spPr>
          <a:xfrm>
            <a:off x="304800" y="3886200"/>
            <a:ext cx="2362200" cy="6858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err="1" smtClean="0">
                <a:latin typeface="Aharoni" pitchFamily="2" charset="-79"/>
                <a:cs typeface="Aharoni" pitchFamily="2" charset="-79"/>
              </a:rPr>
              <a:t>Platyrrhine</a:t>
            </a:r>
            <a:endParaRPr lang="en-US" sz="2400" b="1" dirty="0">
              <a:latin typeface="Aharoni" pitchFamily="2" charset="-79"/>
              <a:cs typeface="Aharoni" pitchFamily="2" charset="-79"/>
            </a:endParaRPr>
          </a:p>
        </p:txBody>
      </p:sp>
      <p:sp>
        <p:nvSpPr>
          <p:cNvPr id="8" name="Down Arrow 7"/>
          <p:cNvSpPr/>
          <p:nvPr/>
        </p:nvSpPr>
        <p:spPr>
          <a:xfrm rot="1146732">
            <a:off x="4028118" y="4491971"/>
            <a:ext cx="685800" cy="14478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9" name="TextBox 8"/>
          <p:cNvSpPr txBox="1"/>
          <p:nvPr/>
        </p:nvSpPr>
        <p:spPr>
          <a:xfrm>
            <a:off x="2743200" y="5867400"/>
            <a:ext cx="1981200" cy="461665"/>
          </a:xfrm>
          <a:prstGeom prst="rect">
            <a:avLst/>
          </a:prstGeom>
          <a:noFill/>
        </p:spPr>
        <p:txBody>
          <a:bodyPr wrap="square" rtlCol="0">
            <a:spAutoFit/>
          </a:bodyPr>
          <a:lstStyle/>
          <a:p>
            <a:r>
              <a:rPr lang="en-US" sz="2400" b="1" dirty="0" err="1" smtClean="0">
                <a:solidFill>
                  <a:srgbClr val="00FF00"/>
                </a:solidFill>
                <a:latin typeface="Aharoni" pitchFamily="2" charset="-79"/>
                <a:cs typeface="Aharoni" pitchFamily="2" charset="-79"/>
              </a:rPr>
              <a:t>Hylobatidae</a:t>
            </a:r>
            <a:endParaRPr lang="en-US" sz="2400" b="1" dirty="0">
              <a:solidFill>
                <a:srgbClr val="00FF00"/>
              </a:solidFill>
              <a:latin typeface="Aharoni" pitchFamily="2" charset="-79"/>
              <a:cs typeface="Aharoni" pitchFamily="2" charset="-79"/>
            </a:endParaRPr>
          </a:p>
        </p:txBody>
      </p:sp>
      <p:sp>
        <p:nvSpPr>
          <p:cNvPr id="10" name="Down Arrow 9"/>
          <p:cNvSpPr/>
          <p:nvPr/>
        </p:nvSpPr>
        <p:spPr>
          <a:xfrm>
            <a:off x="5257800" y="4495800"/>
            <a:ext cx="685800" cy="14478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TextBox 10"/>
          <p:cNvSpPr txBox="1"/>
          <p:nvPr/>
        </p:nvSpPr>
        <p:spPr>
          <a:xfrm>
            <a:off x="4953000" y="5867400"/>
            <a:ext cx="1752600" cy="461665"/>
          </a:xfrm>
          <a:prstGeom prst="rect">
            <a:avLst/>
          </a:prstGeom>
          <a:noFill/>
        </p:spPr>
        <p:txBody>
          <a:bodyPr wrap="square" rtlCol="0">
            <a:spAutoFit/>
          </a:bodyPr>
          <a:lstStyle/>
          <a:p>
            <a:r>
              <a:rPr lang="en-US" sz="2400" b="1" dirty="0" err="1" smtClean="0">
                <a:solidFill>
                  <a:srgbClr val="00FF00"/>
                </a:solidFill>
                <a:latin typeface="Aharoni" pitchFamily="2" charset="-79"/>
                <a:cs typeface="Aharoni" pitchFamily="2" charset="-79"/>
              </a:rPr>
              <a:t>Pongidae</a:t>
            </a:r>
            <a:endParaRPr lang="en-US" sz="2400" b="1" dirty="0">
              <a:solidFill>
                <a:srgbClr val="00FF00"/>
              </a:solidFill>
              <a:latin typeface="Aharoni" pitchFamily="2" charset="-79"/>
              <a:cs typeface="Aharoni" pitchFamily="2" charset="-79"/>
            </a:endParaRPr>
          </a:p>
        </p:txBody>
      </p:sp>
      <p:sp>
        <p:nvSpPr>
          <p:cNvPr id="12" name="Down Arrow 11"/>
          <p:cNvSpPr/>
          <p:nvPr/>
        </p:nvSpPr>
        <p:spPr>
          <a:xfrm rot="20446943">
            <a:off x="6507055" y="4492129"/>
            <a:ext cx="685800" cy="14478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TextBox 12"/>
          <p:cNvSpPr txBox="1"/>
          <p:nvPr/>
        </p:nvSpPr>
        <p:spPr>
          <a:xfrm>
            <a:off x="6705600" y="5867400"/>
            <a:ext cx="1905000" cy="461665"/>
          </a:xfrm>
          <a:prstGeom prst="rect">
            <a:avLst/>
          </a:prstGeom>
          <a:noFill/>
        </p:spPr>
        <p:txBody>
          <a:bodyPr wrap="square" rtlCol="0">
            <a:spAutoFit/>
          </a:bodyPr>
          <a:lstStyle/>
          <a:p>
            <a:r>
              <a:rPr lang="en-US" sz="2400" b="1" dirty="0" err="1" smtClean="0">
                <a:solidFill>
                  <a:srgbClr val="00FF00"/>
                </a:solidFill>
                <a:latin typeface="Aharoni" pitchFamily="2" charset="-79"/>
                <a:cs typeface="Aharoni" pitchFamily="2" charset="-79"/>
              </a:rPr>
              <a:t>Hominidae</a:t>
            </a:r>
            <a:endParaRPr lang="en-US" sz="2400" b="1" dirty="0">
              <a:solidFill>
                <a:srgbClr val="00FF00"/>
              </a:solidFill>
              <a:latin typeface="Aharoni" pitchFamily="2" charset="-79"/>
              <a:cs typeface="Aharoni" pitchFamily="2" charset="-79"/>
            </a:endParaRPr>
          </a:p>
        </p:txBody>
      </p:sp>
      <p:cxnSp>
        <p:nvCxnSpPr>
          <p:cNvPr id="15" name="Straight Connector 14"/>
          <p:cNvCxnSpPr/>
          <p:nvPr/>
        </p:nvCxnSpPr>
        <p:spPr>
          <a:xfrm rot="5400000">
            <a:off x="3314700" y="35425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524000" y="3657600"/>
            <a:ext cx="403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410494" y="3771106"/>
            <a:ext cx="22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447506" y="3771106"/>
            <a:ext cx="228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ox(in)">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ox(in)">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box(in)">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OHAN\Desktop\p00171.jpg"/>
          <p:cNvPicPr>
            <a:picLocks noChangeAspect="1" noChangeArrowheads="1"/>
          </p:cNvPicPr>
          <p:nvPr/>
        </p:nvPicPr>
        <p:blipFill>
          <a:blip r:embed="rId2"/>
          <a:srcRect/>
          <a:stretch>
            <a:fillRect/>
          </a:stretch>
        </p:blipFill>
        <p:spPr bwMode="auto">
          <a:xfrm>
            <a:off x="6629400" y="4618037"/>
            <a:ext cx="1905000" cy="1935163"/>
          </a:xfrm>
          <a:prstGeom prst="rect">
            <a:avLst/>
          </a:prstGeom>
          <a:noFill/>
        </p:spPr>
      </p:pic>
      <p:pic>
        <p:nvPicPr>
          <p:cNvPr id="1027" name="Picture 3" descr="C:\Users\MOHAN\Desktop\resized_image2_6079105d5ffe22e520f0ac40481905f2.jpg"/>
          <p:cNvPicPr>
            <a:picLocks noChangeAspect="1" noChangeArrowheads="1"/>
          </p:cNvPicPr>
          <p:nvPr/>
        </p:nvPicPr>
        <p:blipFill>
          <a:blip r:embed="rId3"/>
          <a:srcRect/>
          <a:stretch>
            <a:fillRect/>
          </a:stretch>
        </p:blipFill>
        <p:spPr bwMode="auto">
          <a:xfrm>
            <a:off x="6553200" y="2286001"/>
            <a:ext cx="1941158" cy="2133599"/>
          </a:xfrm>
          <a:prstGeom prst="rect">
            <a:avLst/>
          </a:prstGeom>
          <a:noFill/>
        </p:spPr>
      </p:pic>
      <p:sp>
        <p:nvSpPr>
          <p:cNvPr id="2" name="Rectangle 1"/>
          <p:cNvSpPr/>
          <p:nvPr/>
        </p:nvSpPr>
        <p:spPr>
          <a:xfrm>
            <a:off x="228600" y="381001"/>
            <a:ext cx="8763000" cy="2308324"/>
          </a:xfrm>
          <a:prstGeom prst="rect">
            <a:avLst/>
          </a:prstGeom>
        </p:spPr>
        <p:txBody>
          <a:bodyPr wrap="square">
            <a:spAutoFit/>
          </a:bodyPr>
          <a:lstStyle/>
          <a:p>
            <a:pPr lvl="0" algn="just" fontAlgn="base">
              <a:spcBef>
                <a:spcPct val="0"/>
              </a:spcBef>
              <a:spcAft>
                <a:spcPct val="0"/>
              </a:spcAft>
            </a:pPr>
            <a:r>
              <a:rPr lang="en-US" sz="2400" b="1" dirty="0" smtClean="0">
                <a:ea typeface="Times New Roman" pitchFamily="18" charset="0"/>
                <a:cs typeface="Times New Roman" pitchFamily="18" charset="0"/>
              </a:rPr>
              <a:t>In fact, the </a:t>
            </a:r>
            <a:r>
              <a:rPr lang="en-US" sz="2400" b="1" dirty="0" err="1" smtClean="0">
                <a:ea typeface="Times New Roman" pitchFamily="18" charset="0"/>
                <a:cs typeface="Times New Roman" pitchFamily="18" charset="0"/>
              </a:rPr>
              <a:t>Dryopithecus</a:t>
            </a:r>
            <a:r>
              <a:rPr lang="en-US" sz="2400" b="1" dirty="0" smtClean="0">
                <a:ea typeface="Times New Roman" pitchFamily="18" charset="0"/>
                <a:cs typeface="Times New Roman" pitchFamily="18" charset="0"/>
              </a:rPr>
              <a:t> variety grouped under </a:t>
            </a:r>
            <a:r>
              <a:rPr lang="en-US" sz="2400" b="1" dirty="0" err="1" smtClean="0">
                <a:ea typeface="Times New Roman" pitchFamily="18" charset="0"/>
                <a:cs typeface="Times New Roman" pitchFamily="18" charset="0"/>
              </a:rPr>
              <a:t>Pongidae</a:t>
            </a:r>
            <a:r>
              <a:rPr lang="en-US" sz="2400" b="1" dirty="0" smtClean="0">
                <a:ea typeface="Times New Roman" pitchFamily="18" charset="0"/>
                <a:cs typeface="Times New Roman" pitchFamily="18" charset="0"/>
              </a:rPr>
              <a:t> in course of time gave rise to the apes today. </a:t>
            </a:r>
          </a:p>
          <a:p>
            <a:pPr lvl="0" algn="just" fontAlgn="base">
              <a:spcBef>
                <a:spcPct val="0"/>
              </a:spcBef>
              <a:spcAft>
                <a:spcPct val="0"/>
              </a:spcAft>
            </a:pPr>
            <a:endParaRPr lang="en-US" sz="2400" b="1" dirty="0" smtClean="0">
              <a:ea typeface="Times New Roman" pitchFamily="18" charset="0"/>
              <a:cs typeface="Times New Roman" pitchFamily="18" charset="0"/>
            </a:endParaRPr>
          </a:p>
          <a:p>
            <a:pPr lvl="0" algn="just" fontAlgn="base">
              <a:spcBef>
                <a:spcPct val="0"/>
              </a:spcBef>
              <a:spcAft>
                <a:spcPct val="0"/>
              </a:spcAft>
            </a:pPr>
            <a:r>
              <a:rPr lang="en-US" sz="2400" b="1" dirty="0" smtClean="0">
                <a:ea typeface="Times New Roman" pitchFamily="18" charset="0"/>
                <a:cs typeface="Times New Roman" pitchFamily="18" charset="0"/>
              </a:rPr>
              <a:t>On the other hand, </a:t>
            </a:r>
            <a:r>
              <a:rPr lang="en-US" sz="2400" b="1" dirty="0" err="1" smtClean="0">
                <a:ea typeface="Times New Roman" pitchFamily="18" charset="0"/>
                <a:cs typeface="Times New Roman" pitchFamily="18" charset="0"/>
              </a:rPr>
              <a:t>Ramapithecus</a:t>
            </a:r>
            <a:r>
              <a:rPr lang="en-US" sz="2400" b="1" dirty="0" smtClean="0">
                <a:ea typeface="Times New Roman" pitchFamily="18" charset="0"/>
                <a:cs typeface="Times New Roman" pitchFamily="18" charset="0"/>
              </a:rPr>
              <a:t> belonging to the family </a:t>
            </a:r>
            <a:r>
              <a:rPr lang="en-US" sz="2400" b="1" dirty="0" err="1" smtClean="0">
                <a:ea typeface="Times New Roman" pitchFamily="18" charset="0"/>
                <a:cs typeface="Times New Roman" pitchFamily="18" charset="0"/>
              </a:rPr>
              <a:t>Hominidae</a:t>
            </a:r>
            <a:r>
              <a:rPr lang="en-US" sz="2400" b="1" dirty="0" smtClean="0">
                <a:ea typeface="Times New Roman" pitchFamily="18" charset="0"/>
                <a:cs typeface="Times New Roman" pitchFamily="18" charset="0"/>
              </a:rPr>
              <a:t> is said to be in the direct line of man though it is not an immediate ancestor. </a:t>
            </a:r>
            <a:endParaRPr lang="en-US" sz="2400" b="1" dirty="0" smtClean="0">
              <a:cs typeface="Arial" pitchFamily="34" charset="0"/>
            </a:endParaRPr>
          </a:p>
        </p:txBody>
      </p:sp>
      <p:sp>
        <p:nvSpPr>
          <p:cNvPr id="3" name="Oval 2"/>
          <p:cNvSpPr/>
          <p:nvPr/>
        </p:nvSpPr>
        <p:spPr>
          <a:xfrm>
            <a:off x="838200" y="2971800"/>
            <a:ext cx="2057400" cy="1219200"/>
          </a:xfrm>
          <a:prstGeom prst="ellipse">
            <a:avLst/>
          </a:prstGeom>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09600" y="4495800"/>
            <a:ext cx="2057400" cy="1219200"/>
          </a:xfrm>
          <a:prstGeom prst="ellipse">
            <a:avLst/>
          </a:prstGeom>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2819400" y="3352800"/>
            <a:ext cx="1066800" cy="457200"/>
          </a:xfrm>
          <a:prstGeom prst="rightArrow">
            <a:avLst/>
          </a:prstGeom>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2819400" y="4953000"/>
            <a:ext cx="1066800" cy="457200"/>
          </a:xfrm>
          <a:prstGeom prst="rightArrow">
            <a:avLst/>
          </a:prstGeom>
          <a:ln>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6800" y="3352800"/>
            <a:ext cx="1676400" cy="461665"/>
          </a:xfrm>
          <a:prstGeom prst="rect">
            <a:avLst/>
          </a:prstGeom>
          <a:noFill/>
        </p:spPr>
        <p:txBody>
          <a:bodyPr wrap="square" rtlCol="0">
            <a:spAutoFit/>
          </a:bodyPr>
          <a:lstStyle/>
          <a:p>
            <a:r>
              <a:rPr lang="en-US" sz="2400" b="1" dirty="0" err="1" smtClean="0">
                <a:solidFill>
                  <a:schemeClr val="accent2"/>
                </a:solidFill>
                <a:latin typeface="Aharoni" pitchFamily="2" charset="-79"/>
                <a:cs typeface="Aharoni" pitchFamily="2" charset="-79"/>
              </a:rPr>
              <a:t>Pongidae</a:t>
            </a:r>
            <a:endParaRPr lang="en-US" sz="2400" b="1" dirty="0">
              <a:solidFill>
                <a:schemeClr val="accent2"/>
              </a:solidFill>
              <a:latin typeface="Aharoni" pitchFamily="2" charset="-79"/>
              <a:cs typeface="Aharoni" pitchFamily="2" charset="-79"/>
            </a:endParaRPr>
          </a:p>
        </p:txBody>
      </p:sp>
      <p:sp>
        <p:nvSpPr>
          <p:cNvPr id="10" name="TextBox 9"/>
          <p:cNvSpPr txBox="1"/>
          <p:nvPr/>
        </p:nvSpPr>
        <p:spPr>
          <a:xfrm>
            <a:off x="762000" y="4876800"/>
            <a:ext cx="1828800" cy="461665"/>
          </a:xfrm>
          <a:prstGeom prst="rect">
            <a:avLst/>
          </a:prstGeom>
          <a:noFill/>
        </p:spPr>
        <p:txBody>
          <a:bodyPr wrap="square" rtlCol="0">
            <a:spAutoFit/>
          </a:bodyPr>
          <a:lstStyle/>
          <a:p>
            <a:r>
              <a:rPr lang="en-US" sz="2400" b="1" dirty="0" err="1" smtClean="0">
                <a:solidFill>
                  <a:schemeClr val="accent2"/>
                </a:solidFill>
                <a:latin typeface="Aharoni" pitchFamily="2" charset="-79"/>
                <a:cs typeface="Aharoni" pitchFamily="2" charset="-79"/>
              </a:rPr>
              <a:t>Hominidae</a:t>
            </a:r>
            <a:endParaRPr lang="en-US" sz="2400" b="1" dirty="0">
              <a:solidFill>
                <a:schemeClr val="accent2"/>
              </a:solidFill>
              <a:latin typeface="Aharoni" pitchFamily="2" charset="-79"/>
              <a:cs typeface="Aharoni" pitchFamily="2" charset="-79"/>
            </a:endParaRPr>
          </a:p>
        </p:txBody>
      </p:sp>
      <p:sp>
        <p:nvSpPr>
          <p:cNvPr id="11" name="TextBox 10"/>
          <p:cNvSpPr txBox="1"/>
          <p:nvPr/>
        </p:nvSpPr>
        <p:spPr>
          <a:xfrm>
            <a:off x="6324600" y="3429000"/>
            <a:ext cx="2743200" cy="461665"/>
          </a:xfrm>
          <a:prstGeom prst="rect">
            <a:avLst/>
          </a:prstGeom>
          <a:noFill/>
        </p:spPr>
        <p:txBody>
          <a:bodyPr wrap="square" rtlCol="0">
            <a:spAutoFit/>
          </a:bodyPr>
          <a:lstStyle/>
          <a:p>
            <a:r>
              <a:rPr lang="en-US" sz="2400" b="1" dirty="0" smtClean="0">
                <a:solidFill>
                  <a:srgbClr val="CC00FF"/>
                </a:solidFill>
                <a:latin typeface="Aharoni" pitchFamily="2" charset="-79"/>
                <a:cs typeface="Aharoni" pitchFamily="2" charset="-79"/>
              </a:rPr>
              <a:t>   </a:t>
            </a:r>
            <a:r>
              <a:rPr lang="en-US" sz="2400" b="1" dirty="0" err="1" smtClean="0">
                <a:solidFill>
                  <a:srgbClr val="CC00FF"/>
                </a:solidFill>
                <a:latin typeface="Aharoni" pitchFamily="2" charset="-79"/>
                <a:cs typeface="Aharoni" pitchFamily="2" charset="-79"/>
              </a:rPr>
              <a:t>Dryopithecus</a:t>
            </a:r>
            <a:endParaRPr lang="en-US" sz="2400" b="1" dirty="0">
              <a:solidFill>
                <a:srgbClr val="CC00FF"/>
              </a:solidFill>
              <a:latin typeface="Aharoni" pitchFamily="2" charset="-79"/>
              <a:cs typeface="Aharoni" pitchFamily="2" charset="-79"/>
            </a:endParaRPr>
          </a:p>
        </p:txBody>
      </p:sp>
      <p:sp>
        <p:nvSpPr>
          <p:cNvPr id="12" name="TextBox 11"/>
          <p:cNvSpPr txBox="1"/>
          <p:nvPr/>
        </p:nvSpPr>
        <p:spPr>
          <a:xfrm>
            <a:off x="6324600" y="4948535"/>
            <a:ext cx="2590800" cy="461665"/>
          </a:xfrm>
          <a:prstGeom prst="rect">
            <a:avLst/>
          </a:prstGeom>
          <a:noFill/>
        </p:spPr>
        <p:txBody>
          <a:bodyPr wrap="square" rtlCol="0">
            <a:spAutoFit/>
          </a:bodyPr>
          <a:lstStyle/>
          <a:p>
            <a:r>
              <a:rPr lang="en-US" sz="2400" b="1" dirty="0" smtClean="0">
                <a:solidFill>
                  <a:srgbClr val="CC00FF"/>
                </a:solidFill>
                <a:latin typeface="Aharoni" pitchFamily="2" charset="-79"/>
                <a:cs typeface="Aharoni" pitchFamily="2" charset="-79"/>
              </a:rPr>
              <a:t>  </a:t>
            </a:r>
            <a:r>
              <a:rPr lang="en-US" sz="2400" b="1" dirty="0" err="1" smtClean="0">
                <a:solidFill>
                  <a:srgbClr val="CC00FF"/>
                </a:solidFill>
                <a:latin typeface="Aharoni" pitchFamily="2" charset="-79"/>
                <a:cs typeface="Aharoni" pitchFamily="2" charset="-79"/>
              </a:rPr>
              <a:t>Ramapithecus</a:t>
            </a:r>
            <a:endParaRPr lang="en-US" sz="2400" b="1" dirty="0">
              <a:solidFill>
                <a:srgbClr val="CC00FF"/>
              </a:solidFill>
              <a:latin typeface="Aharoni" pitchFamily="2" charset="-79"/>
              <a:cs typeface="Aharoni" pitchFamily="2" charset="-79"/>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2" nodeType="clickEffect">
                                  <p:stCondLst>
                                    <p:cond delay="0"/>
                                  </p:stCondLst>
                                  <p:childTnLst>
                                    <p:animMotion origin="layout" path="M 0 0  L 0.25 0  E" pathEditMode="relative" ptsTypes="">
                                      <p:cBhvr>
                                        <p:cTn id="6" dur="2000" fill="hold"/>
                                        <p:tgtEl>
                                          <p:spTgt spid="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0" nodeType="clickEffect">
                                  <p:stCondLst>
                                    <p:cond delay="0"/>
                                  </p:stCondLst>
                                  <p:childTnLst>
                                    <p:animMotion origin="layout" path="M 0 0  L 0.25 0  E" pathEditMode="relative" ptsTypes="">
                                      <p:cBhvr>
                                        <p:cTn id="10" dur="2000" fill="hold"/>
                                        <p:tgtEl>
                                          <p:spTgt spid="6"/>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nodeType="clickEffect">
                                  <p:stCondLst>
                                    <p:cond delay="0"/>
                                  </p:stCondLst>
                                  <p:childTnLst>
                                    <p:animEffect transition="out" filter="dissolve">
                                      <p:cBhvr>
                                        <p:cTn id="14" dur="500"/>
                                        <p:tgtEl>
                                          <p:spTgt spid="1027"/>
                                        </p:tgtEl>
                                      </p:cBhvr>
                                    </p:animEffect>
                                    <p:set>
                                      <p:cBhvr>
                                        <p:cTn id="15" dur="1" fill="hold">
                                          <p:stCondLst>
                                            <p:cond delay="499"/>
                                          </p:stCondLst>
                                        </p:cTn>
                                        <p:tgtEl>
                                          <p:spTgt spid="102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500"/>
                                        <p:tgtEl>
                                          <p:spTgt spid="1028"/>
                                        </p:tgtEl>
                                      </p:cBhvr>
                                    </p:animEffect>
                                    <p:set>
                                      <p:cBhvr>
                                        <p:cTn id="20" dur="1" fill="hold">
                                          <p:stCondLst>
                                            <p:cond delay="499"/>
                                          </p:stCondLst>
                                        </p:cTn>
                                        <p:tgtEl>
                                          <p:spTgt spid="10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04800" y="76200"/>
            <a:ext cx="8610600"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FFFF"/>
                </a:solidFill>
                <a:effectLst/>
                <a:latin typeface="+mj-lt"/>
                <a:ea typeface="Times New Roman" pitchFamily="18" charset="0"/>
                <a:cs typeface="Times New Roman" pitchFamily="18" charset="0"/>
              </a:rPr>
              <a:t>Stage of Australopithecines:</a:t>
            </a:r>
            <a:endParaRPr kumimoji="0" lang="en-US" sz="2800" b="1" i="0" u="none" strike="noStrike" cap="none" normalizeH="0" baseline="0" dirty="0" smtClean="0">
              <a:ln>
                <a:noFill/>
              </a:ln>
              <a:solidFill>
                <a:srgbClr val="00FFFF"/>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Australopithecines are placing under a sub-family of </a:t>
            </a:r>
            <a:r>
              <a:rPr kumimoji="0" lang="en-US" sz="2000" b="1" i="0" u="none" strike="noStrike" cap="none" normalizeH="0" baseline="0" dirty="0" err="1" smtClean="0">
                <a:ln>
                  <a:noFill/>
                </a:ln>
                <a:solidFill>
                  <a:schemeClr val="tx1"/>
                </a:solidFill>
                <a:effectLst/>
                <a:latin typeface="+mj-lt"/>
                <a:ea typeface="Times New Roman" pitchFamily="18" charset="0"/>
                <a:cs typeface="Times New Roman" pitchFamily="18" charset="0"/>
              </a:rPr>
              <a:t>hominidae</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because it is definite that our ancestors maintained a close similarity with some of members of this group. As regard their relation to human phylogeny, fossil of genus</a:t>
            </a:r>
          </a:p>
          <a:p>
            <a:pPr marL="0" marR="0" lvl="0" indent="0" algn="just" defTabSz="914400" rtl="0" eaLnBrk="0" fontAlgn="base" latinLnBrk="0" hangingPunct="0">
              <a:lnSpc>
                <a:spcPct val="100000"/>
              </a:lnSpc>
              <a:spcBef>
                <a:spcPct val="0"/>
              </a:spcBef>
              <a:spcAft>
                <a:spcPct val="0"/>
              </a:spcAft>
              <a:buClrTx/>
              <a:buSzTx/>
              <a:buFontTx/>
              <a:buNone/>
              <a:tabLst/>
            </a:pPr>
            <a:endParaRPr lang="en-US" sz="2000" b="1" dirty="0" smtClean="0">
              <a:latin typeface="+mj-l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Australopithecus are now fully recognized to be the earliest clear and undoubted hominids and hence probable ancestors of modern man. Paleoanthropologists greatly differ from the </a:t>
            </a:r>
            <a:r>
              <a:rPr lang="en-US" sz="2000" b="1" dirty="0" err="1" smtClean="0">
                <a:solidFill>
                  <a:srgbClr val="FFFF00"/>
                </a:solidFill>
                <a:latin typeface="+mj-lt"/>
                <a:ea typeface="Times New Roman" pitchFamily="18" charset="0"/>
                <a:cs typeface="Times New Roman" pitchFamily="18" charset="0"/>
              </a:rPr>
              <a:t>D</a:t>
            </a:r>
            <a:r>
              <a:rPr kumimoji="0" lang="en-US" sz="2000" b="1" i="0" u="none" strike="noStrike" cap="none" normalizeH="0" baseline="0" dirty="0" err="1" smtClean="0">
                <a:ln>
                  <a:noFill/>
                </a:ln>
                <a:solidFill>
                  <a:srgbClr val="FFFF00"/>
                </a:solidFill>
                <a:effectLst/>
                <a:latin typeface="+mj-lt"/>
                <a:ea typeface="Times New Roman" pitchFamily="18" charset="0"/>
                <a:cs typeface="Times New Roman" pitchFamily="18" charset="0"/>
              </a:rPr>
              <a:t>ryopihecinae</a:t>
            </a:r>
            <a:r>
              <a:rPr kumimoji="0" lang="en-US" sz="2000" b="1" i="0" u="none" strike="noStrike" cap="none" normalizeH="0" baseline="0" dirty="0" smtClean="0">
                <a:ln>
                  <a:noFill/>
                </a:ln>
                <a:solidFill>
                  <a:srgbClr val="FFFF00"/>
                </a:solidFill>
                <a:effectLst/>
                <a:latin typeface="+mj-lt"/>
                <a:ea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and the existing apes and approach the human condition chiefly in their dental and cerebral characters. In view of this fact they considered to be on the direct human line or close to its separation from the apes lineage. </a:t>
            </a:r>
            <a:endParaRPr kumimoji="0" lang="en-US" sz="2000" b="1" i="0" u="none" strike="noStrike" cap="none" normalizeH="0" baseline="0" dirty="0" smtClean="0">
              <a:ln>
                <a:noFill/>
              </a:ln>
              <a:solidFill>
                <a:schemeClr val="tx1"/>
              </a:solidFill>
              <a:effectLst/>
              <a:latin typeface="+mj-lt"/>
              <a:cs typeface="Arial" pitchFamily="34" charset="0"/>
            </a:endParaRPr>
          </a:p>
        </p:txBody>
      </p:sp>
      <p:sp>
        <p:nvSpPr>
          <p:cNvPr id="3" name="Rounded Rectangle 2"/>
          <p:cNvSpPr/>
          <p:nvPr/>
        </p:nvSpPr>
        <p:spPr>
          <a:xfrm>
            <a:off x="1981200" y="3657600"/>
            <a:ext cx="2743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accent2">
                    <a:lumMod val="75000"/>
                  </a:schemeClr>
                </a:solidFill>
                <a:latin typeface="Aharoni" pitchFamily="2" charset="-79"/>
                <a:cs typeface="Aharoni" pitchFamily="2" charset="-79"/>
              </a:rPr>
              <a:t>Hominidae</a:t>
            </a:r>
            <a:endParaRPr lang="en-US" sz="2400" b="1" dirty="0">
              <a:solidFill>
                <a:schemeClr val="accent2">
                  <a:lumMod val="75000"/>
                </a:schemeClr>
              </a:solidFill>
              <a:latin typeface="Aharoni" pitchFamily="2" charset="-79"/>
              <a:cs typeface="Aharoni" pitchFamily="2" charset="-79"/>
            </a:endParaRPr>
          </a:p>
        </p:txBody>
      </p:sp>
      <p:graphicFrame>
        <p:nvGraphicFramePr>
          <p:cNvPr id="5" name="Diagram 4"/>
          <p:cNvGraphicFramePr/>
          <p:nvPr/>
        </p:nvGraphicFramePr>
        <p:xfrm>
          <a:off x="4191000" y="3124200"/>
          <a:ext cx="4572000" cy="302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543800" y="5943600"/>
            <a:ext cx="1600200" cy="461665"/>
          </a:xfrm>
          <a:prstGeom prst="rect">
            <a:avLst/>
          </a:prstGeom>
          <a:noFill/>
        </p:spPr>
        <p:txBody>
          <a:bodyPr wrap="square" rtlCol="0">
            <a:spAutoFit/>
          </a:bodyPr>
          <a:lstStyle/>
          <a:p>
            <a:r>
              <a:rPr lang="en-US" sz="2400" b="1" dirty="0" smtClean="0">
                <a:solidFill>
                  <a:srgbClr val="FF00FF"/>
                </a:solidFill>
                <a:latin typeface="Aharoni" pitchFamily="2" charset="-79"/>
                <a:cs typeface="Aharoni" pitchFamily="2" charset="-79"/>
              </a:rPr>
              <a:t>Human</a:t>
            </a:r>
            <a:endParaRPr lang="en-US" sz="2400" b="1" dirty="0">
              <a:solidFill>
                <a:srgbClr val="FF00FF"/>
              </a:solidFill>
              <a:latin typeface="Aharoni" pitchFamily="2" charset="-79"/>
              <a:cs typeface="Aharoni" pitchFamily="2" charset="-79"/>
            </a:endParaRPr>
          </a:p>
        </p:txBody>
      </p:sp>
      <p:sp>
        <p:nvSpPr>
          <p:cNvPr id="7" name="Curved Down Arrow 6"/>
          <p:cNvSpPr/>
          <p:nvPr/>
        </p:nvSpPr>
        <p:spPr>
          <a:xfrm rot="3171226">
            <a:off x="4394025" y="4305686"/>
            <a:ext cx="2120273" cy="609600"/>
          </a:xfrm>
          <a:prstGeom prst="curvedDown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6324600" y="3657600"/>
            <a:ext cx="2416046" cy="400110"/>
          </a:xfrm>
          <a:prstGeom prst="rect">
            <a:avLst/>
          </a:prstGeom>
          <a:noFill/>
        </p:spPr>
        <p:txBody>
          <a:bodyPr wrap="none" rtlCol="0">
            <a:spAutoFit/>
          </a:bodyPr>
          <a:lstStyle/>
          <a:p>
            <a:r>
              <a:rPr lang="en-US" sz="2000" b="1" dirty="0" smtClean="0">
                <a:solidFill>
                  <a:srgbClr val="6600FF"/>
                </a:solidFill>
                <a:latin typeface="Aharoni" pitchFamily="2" charset="-79"/>
                <a:cs typeface="Aharoni" pitchFamily="2" charset="-79"/>
              </a:rPr>
              <a:t>Australopithecines</a:t>
            </a:r>
            <a:endParaRPr lang="en-US" sz="2000" b="1" dirty="0">
              <a:solidFill>
                <a:srgbClr val="6600FF"/>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OHAN\Desktop\Human_evolution_timeline.png"/>
          <p:cNvPicPr>
            <a:picLocks noChangeAspect="1" noChangeArrowheads="1"/>
          </p:cNvPicPr>
          <p:nvPr/>
        </p:nvPicPr>
        <p:blipFill>
          <a:blip r:embed="rId2"/>
          <a:srcRect/>
          <a:stretch>
            <a:fillRect/>
          </a:stretch>
        </p:blipFill>
        <p:spPr bwMode="auto">
          <a:xfrm>
            <a:off x="0" y="1"/>
            <a:ext cx="6248400" cy="6857999"/>
          </a:xfrm>
          <a:prstGeom prst="rect">
            <a:avLst/>
          </a:prstGeom>
          <a:noFill/>
        </p:spPr>
      </p:pic>
      <p:pic>
        <p:nvPicPr>
          <p:cNvPr id="2051" name="Picture 3" descr="C:\Users\MOHAN\Desktop\b97c4b2442c2c718492934e0e44e2661.jpg"/>
          <p:cNvPicPr>
            <a:picLocks noChangeAspect="1" noChangeArrowheads="1"/>
          </p:cNvPicPr>
          <p:nvPr/>
        </p:nvPicPr>
        <p:blipFill>
          <a:blip r:embed="rId3"/>
          <a:srcRect/>
          <a:stretch>
            <a:fillRect/>
          </a:stretch>
        </p:blipFill>
        <p:spPr bwMode="auto">
          <a:xfrm>
            <a:off x="6248400" y="1948992"/>
            <a:ext cx="2895600" cy="4909008"/>
          </a:xfrm>
          <a:prstGeom prst="rect">
            <a:avLst/>
          </a:prstGeom>
          <a:noFill/>
        </p:spPr>
      </p:pic>
      <p:pic>
        <p:nvPicPr>
          <p:cNvPr id="2053" name="Picture 5" descr="C:\Users\MOHAN\Desktop\australopithecus-sediba.jpg"/>
          <p:cNvPicPr>
            <a:picLocks noChangeAspect="1" noChangeArrowheads="1"/>
          </p:cNvPicPr>
          <p:nvPr/>
        </p:nvPicPr>
        <p:blipFill>
          <a:blip r:embed="rId4"/>
          <a:srcRect/>
          <a:stretch>
            <a:fillRect/>
          </a:stretch>
        </p:blipFill>
        <p:spPr bwMode="auto">
          <a:xfrm>
            <a:off x="6248400" y="0"/>
            <a:ext cx="2895600" cy="1928310"/>
          </a:xfrm>
          <a:prstGeom prst="rect">
            <a:avLst/>
          </a:prstGeom>
          <a:noFill/>
        </p:spPr>
      </p:pic>
      <p:cxnSp>
        <p:nvCxnSpPr>
          <p:cNvPr id="7" name="Straight Arrow Connector 6"/>
          <p:cNvCxnSpPr/>
          <p:nvPr/>
        </p:nvCxnSpPr>
        <p:spPr>
          <a:xfrm flipV="1">
            <a:off x="3200400" y="4876800"/>
            <a:ext cx="3810000" cy="914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p:nvPr/>
        </p:nvCxnSpPr>
        <p:spPr>
          <a:xfrm flipV="1">
            <a:off x="2438400" y="3886200"/>
            <a:ext cx="4800600" cy="838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p:nvPr/>
        </p:nvCxnSpPr>
        <p:spPr>
          <a:xfrm>
            <a:off x="2057400" y="2438400"/>
            <a:ext cx="5334000" cy="12192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MOHAN\Desktop\tline01b.gif"/>
          <p:cNvPicPr>
            <a:picLocks noChangeAspect="1" noChangeArrowheads="1"/>
          </p:cNvPicPr>
          <p:nvPr/>
        </p:nvPicPr>
        <p:blipFill>
          <a:blip r:embed="rId2"/>
          <a:srcRect/>
          <a:stretch>
            <a:fillRect/>
          </a:stretch>
        </p:blipFill>
        <p:spPr bwMode="auto">
          <a:xfrm>
            <a:off x="3276600" y="4038600"/>
            <a:ext cx="5867400" cy="2819400"/>
          </a:xfrm>
          <a:prstGeom prst="rect">
            <a:avLst/>
          </a:prstGeom>
          <a:ln>
            <a:noFill/>
          </a:ln>
          <a:effectLst>
            <a:softEdge rad="112500"/>
          </a:effectLst>
        </p:spPr>
      </p:pic>
      <p:sp>
        <p:nvSpPr>
          <p:cNvPr id="2" name="Title 1"/>
          <p:cNvSpPr>
            <a:spLocks noGrp="1"/>
          </p:cNvSpPr>
          <p:nvPr>
            <p:ph type="ctrTitle"/>
          </p:nvPr>
        </p:nvSpPr>
        <p:spPr>
          <a:xfrm>
            <a:off x="609600" y="0"/>
            <a:ext cx="7772400" cy="685799"/>
          </a:xfrm>
        </p:spPr>
        <p:txBody>
          <a:bodyPr>
            <a:normAutofit/>
          </a:bodyPr>
          <a:lstStyle/>
          <a:p>
            <a:r>
              <a:rPr lang="en-US" sz="3200" b="1" u="sng" dirty="0" smtClean="0">
                <a:solidFill>
                  <a:schemeClr val="accent2">
                    <a:lumMod val="60000"/>
                    <a:lumOff val="40000"/>
                  </a:schemeClr>
                </a:solidFill>
                <a:latin typeface="Book Antiqua" pitchFamily="18" charset="0"/>
              </a:rPr>
              <a:t>INTRODUCTION</a:t>
            </a:r>
            <a:endParaRPr lang="en-US" sz="3200" b="1" u="sng" dirty="0">
              <a:solidFill>
                <a:schemeClr val="accent2">
                  <a:lumMod val="60000"/>
                  <a:lumOff val="40000"/>
                </a:schemeClr>
              </a:solidFill>
              <a:latin typeface="Book Antiqua" pitchFamily="18" charset="0"/>
            </a:endParaRPr>
          </a:p>
        </p:txBody>
      </p:sp>
      <p:sp>
        <p:nvSpPr>
          <p:cNvPr id="3" name="Subtitle 2"/>
          <p:cNvSpPr>
            <a:spLocks noGrp="1"/>
          </p:cNvSpPr>
          <p:nvPr>
            <p:ph type="subTitle" idx="1"/>
          </p:nvPr>
        </p:nvSpPr>
        <p:spPr>
          <a:xfrm>
            <a:off x="152400" y="1066800"/>
            <a:ext cx="8763000" cy="5029200"/>
          </a:xfrm>
        </p:spPr>
        <p:txBody>
          <a:bodyPr>
            <a:normAutofit fontScale="25000" lnSpcReduction="20000"/>
          </a:bodyPr>
          <a:lstStyle/>
          <a:p>
            <a:pPr algn="just"/>
            <a:r>
              <a:rPr lang="en-US" sz="8000" b="1" dirty="0" smtClean="0">
                <a:solidFill>
                  <a:schemeClr val="tx1"/>
                </a:solidFill>
                <a:cs typeface="Arial" pitchFamily="34" charset="0"/>
              </a:rPr>
              <a:t>     Evolution is a gradual process in which something changes into a different and usually more complex or better form.</a:t>
            </a:r>
          </a:p>
          <a:p>
            <a:pPr algn="just"/>
            <a:endParaRPr lang="en-US" sz="8000" b="1" dirty="0" smtClean="0">
              <a:solidFill>
                <a:schemeClr val="tx1"/>
              </a:solidFill>
              <a:cs typeface="Arial" pitchFamily="34" charset="0"/>
            </a:endParaRPr>
          </a:p>
          <a:p>
            <a:pPr algn="just"/>
            <a:r>
              <a:rPr lang="en-US" sz="8000" b="1" dirty="0" smtClean="0">
                <a:solidFill>
                  <a:schemeClr val="tx1"/>
                </a:solidFill>
              </a:rPr>
              <a:t>      Biological evolution is defined as organisms reproducing but experiencing changes with each generation. Evolution can happen in a small and large context. There are small genetic changes between generations, as well as large changes that happen over multiple generations.</a:t>
            </a:r>
          </a:p>
          <a:p>
            <a:pPr algn="just"/>
            <a:endParaRPr lang="en-US" sz="8000" b="1" dirty="0" smtClean="0">
              <a:solidFill>
                <a:schemeClr val="tx1"/>
              </a:solidFill>
            </a:endParaRPr>
          </a:p>
          <a:p>
            <a:pPr algn="just"/>
            <a:r>
              <a:rPr lang="en-US" sz="8000" b="1" dirty="0" smtClean="0">
                <a:solidFill>
                  <a:schemeClr val="tx1"/>
                </a:solidFill>
                <a:latin typeface="Arial" pitchFamily="34" charset="0"/>
                <a:cs typeface="Arial" pitchFamily="34" charset="0"/>
              </a:rPr>
              <a:t>     </a:t>
            </a:r>
            <a:r>
              <a:rPr lang="en-US" sz="8000" b="1" dirty="0" smtClean="0">
                <a:cs typeface="Arial" pitchFamily="34" charset="0"/>
              </a:rPr>
              <a:t>The actual story of human evolution has been starts from the Cenozoic Era (Tertiary Period) of the geological time scale. Because Cenozoic Era known as the ‘Age of Mammals’. </a:t>
            </a:r>
          </a:p>
          <a:p>
            <a:pPr algn="just"/>
            <a:endParaRPr lang="en-US" sz="8000" b="1" dirty="0" smtClean="0">
              <a:cs typeface="Arial" pitchFamily="34" charset="0"/>
            </a:endParaRPr>
          </a:p>
          <a:p>
            <a:pPr algn="just"/>
            <a:endParaRPr lang="en-US" sz="8000" b="1" dirty="0" smtClean="0">
              <a:cs typeface="Arial" pitchFamily="34" charset="0"/>
            </a:endParaRPr>
          </a:p>
          <a:p>
            <a:pPr algn="just"/>
            <a:endParaRPr lang="en-US" sz="9600" b="1" dirty="0" smtClean="0">
              <a:cs typeface="Arial" pitchFamily="34" charset="0"/>
            </a:endParaRPr>
          </a:p>
          <a:p>
            <a:pPr algn="just"/>
            <a:endParaRPr lang="en-US" sz="8000" b="1" dirty="0" smtClean="0">
              <a:cs typeface="Arial" pitchFamily="34" charset="0"/>
            </a:endParaRPr>
          </a:p>
          <a:p>
            <a:pPr algn="just"/>
            <a:endParaRPr lang="en-US" sz="8000" b="1" dirty="0" smtClean="0">
              <a:solidFill>
                <a:schemeClr val="tx1"/>
              </a:solidFill>
            </a:endParaRPr>
          </a:p>
          <a:p>
            <a:pPr algn="just"/>
            <a:endParaRPr lang="en-US" sz="8000" b="1" dirty="0" smtClean="0">
              <a:solidFill>
                <a:schemeClr val="tx1"/>
              </a:solidFill>
            </a:endParaRPr>
          </a:p>
          <a:p>
            <a:pPr algn="just"/>
            <a:endParaRPr lang="en-US" sz="8000" b="1" dirty="0" smtClean="0">
              <a:solidFill>
                <a:schemeClr val="tx1"/>
              </a:solidFill>
            </a:endParaRPr>
          </a:p>
          <a:p>
            <a:pPr algn="just"/>
            <a:endParaRPr lang="en-US" sz="8000" b="1" dirty="0" smtClean="0">
              <a:solidFill>
                <a:schemeClr val="tx1"/>
              </a:solidFill>
            </a:endParaRPr>
          </a:p>
          <a:p>
            <a:pPr algn="just"/>
            <a:r>
              <a:rPr lang="en-US" sz="8000" b="1" dirty="0" smtClean="0">
                <a:solidFill>
                  <a:schemeClr val="tx1"/>
                </a:solidFill>
              </a:rPr>
              <a:t> </a:t>
            </a:r>
            <a:endParaRPr lang="en-US" sz="8000" b="1" dirty="0" smtClean="0">
              <a:solidFill>
                <a:schemeClr val="tx1"/>
              </a:solidFill>
              <a:cs typeface="Arial" pitchFamily="34" charset="0"/>
            </a:endParaRPr>
          </a:p>
          <a:p>
            <a:endParaRPr lang="en-US" dirty="0"/>
          </a:p>
        </p:txBody>
      </p:sp>
      <p:sp>
        <p:nvSpPr>
          <p:cNvPr id="4" name="7-Point Star 3"/>
          <p:cNvSpPr/>
          <p:nvPr/>
        </p:nvSpPr>
        <p:spPr>
          <a:xfrm>
            <a:off x="228600" y="1143000"/>
            <a:ext cx="228600" cy="152400"/>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7-Point Star 4"/>
          <p:cNvSpPr/>
          <p:nvPr/>
        </p:nvSpPr>
        <p:spPr>
          <a:xfrm>
            <a:off x="228600" y="1981200"/>
            <a:ext cx="228600" cy="152400"/>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a:off x="228600" y="3352800"/>
            <a:ext cx="228600" cy="152400"/>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C:\Users\MOHAN\Desktop\cenozoic1.jpg"/>
          <p:cNvPicPr>
            <a:picLocks noChangeAspect="1" noChangeArrowheads="1"/>
          </p:cNvPicPr>
          <p:nvPr/>
        </p:nvPicPr>
        <p:blipFill>
          <a:blip r:embed="rId3"/>
          <a:srcRect/>
          <a:stretch>
            <a:fillRect/>
          </a:stretch>
        </p:blipFill>
        <p:spPr bwMode="auto">
          <a:xfrm>
            <a:off x="0" y="4030337"/>
            <a:ext cx="3352800" cy="28276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895600" y="152400"/>
            <a:ext cx="2904321" cy="52322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FF00"/>
                </a:solidFill>
                <a:effectLst/>
                <a:latin typeface="Franklin Gothic Book" pitchFamily="34" charset="0"/>
                <a:ea typeface="Times New Roman" pitchFamily="18" charset="0"/>
                <a:cs typeface="Times New Roman" pitchFamily="18" charset="0"/>
              </a:rPr>
              <a:t>Hominid to Homo</a:t>
            </a:r>
            <a:endParaRPr kumimoji="0" lang="en-US" sz="2800" b="0" i="0" u="none" strike="noStrike" cap="none" normalizeH="0" baseline="0" dirty="0" smtClean="0">
              <a:ln>
                <a:noFill/>
              </a:ln>
              <a:solidFill>
                <a:srgbClr val="00FF00"/>
              </a:solidFill>
              <a:effectLst/>
              <a:latin typeface="Franklin Gothic Book" pitchFamily="34" charset="0"/>
              <a:cs typeface="Arial" pitchFamily="34" charset="0"/>
            </a:endParaRPr>
          </a:p>
        </p:txBody>
      </p:sp>
      <p:sp>
        <p:nvSpPr>
          <p:cNvPr id="28674" name="Rectangle 2"/>
          <p:cNvSpPr>
            <a:spLocks noChangeArrowheads="1"/>
          </p:cNvSpPr>
          <p:nvPr/>
        </p:nvSpPr>
        <p:spPr bwMode="auto">
          <a:xfrm>
            <a:off x="152400" y="762000"/>
            <a:ext cx="8763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The earliest members of the genus Homo are of particular significance as they mark the evolution of our own species. Australopithecus had a brain considerably below the range found in humans. It is not clearly known if he made stone tools in the strict sense of the term. Thus, no doubt he was the </a:t>
            </a:r>
            <a:r>
              <a:rPr kumimoji="0" lang="en-US" sz="2000" b="1" i="0" u="none" strike="noStrike" cap="none" normalizeH="0" baseline="0" dirty="0" smtClean="0">
                <a:ln>
                  <a:noFill/>
                </a:ln>
                <a:solidFill>
                  <a:srgbClr val="FF0000"/>
                </a:solidFill>
                <a:effectLst/>
                <a:latin typeface="+mj-lt"/>
                <a:ea typeface="Times New Roman" pitchFamily="18" charset="0"/>
                <a:cs typeface="Times New Roman" pitchFamily="18" charset="0"/>
              </a:rPr>
              <a:t>hominid yet not human</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and hence may be termed as </a:t>
            </a:r>
            <a:r>
              <a:rPr kumimoji="0" lang="en-US" sz="2000" b="1" i="0" u="none" strike="noStrike" cap="none" normalizeH="0" baseline="0" dirty="0" smtClean="0">
                <a:ln>
                  <a:noFill/>
                </a:ln>
                <a:solidFill>
                  <a:srgbClr val="FFC000"/>
                </a:solidFill>
                <a:effectLst/>
                <a:latin typeface="+mj-lt"/>
                <a:ea typeface="Times New Roman" pitchFamily="18" charset="0"/>
                <a:cs typeface="Times New Roman" pitchFamily="18" charset="0"/>
              </a:rPr>
              <a:t>pre-human hominid</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b="1" dirty="0" smtClean="0">
              <a:latin typeface="+mj-lt"/>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mj-lt"/>
                <a:ea typeface="Times New Roman" pitchFamily="18" charset="0"/>
                <a:cs typeface="Times New Roman" pitchFamily="18" charset="0"/>
              </a:rPr>
              <a:t>Homo erectus </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was a true human as he exhibited all the basic elements of the human bio-cultural adaptive pattern. </a:t>
            </a:r>
            <a:endParaRPr kumimoji="0" lang="en-US" sz="2000" b="1" i="0" u="none" strike="noStrike" cap="none" normalizeH="0" baseline="0" dirty="0" smtClean="0">
              <a:ln>
                <a:noFill/>
              </a:ln>
              <a:solidFill>
                <a:schemeClr val="tx1"/>
              </a:solidFill>
              <a:effectLst/>
              <a:latin typeface="+mj-lt"/>
              <a:cs typeface="Arial" pitchFamily="34" charset="0"/>
            </a:endParaRPr>
          </a:p>
        </p:txBody>
      </p:sp>
      <p:pic>
        <p:nvPicPr>
          <p:cNvPr id="3074" name="Picture 2" descr="C:\Users\MOHAN\Desktop\HOMBRE HOMO ERECTUS copia.jpg"/>
          <p:cNvPicPr>
            <a:picLocks noChangeAspect="1" noChangeArrowheads="1"/>
          </p:cNvPicPr>
          <p:nvPr/>
        </p:nvPicPr>
        <p:blipFill>
          <a:blip r:embed="rId2"/>
          <a:srcRect/>
          <a:stretch>
            <a:fillRect/>
          </a:stretch>
        </p:blipFill>
        <p:spPr bwMode="auto">
          <a:xfrm>
            <a:off x="0" y="3200400"/>
            <a:ext cx="1981200" cy="3657600"/>
          </a:xfrm>
          <a:prstGeom prst="rect">
            <a:avLst/>
          </a:prstGeom>
          <a:noFill/>
        </p:spPr>
      </p:pic>
      <p:pic>
        <p:nvPicPr>
          <p:cNvPr id="3075" name="Picture 3" descr="C:\Users\MOHAN\Desktop\raza2.jpg"/>
          <p:cNvPicPr>
            <a:picLocks noChangeAspect="1" noChangeArrowheads="1"/>
          </p:cNvPicPr>
          <p:nvPr/>
        </p:nvPicPr>
        <p:blipFill>
          <a:blip r:embed="rId3"/>
          <a:srcRect/>
          <a:stretch>
            <a:fillRect/>
          </a:stretch>
        </p:blipFill>
        <p:spPr bwMode="auto">
          <a:xfrm>
            <a:off x="5029200" y="3200400"/>
            <a:ext cx="4114800" cy="3657601"/>
          </a:xfrm>
          <a:prstGeom prst="rect">
            <a:avLst/>
          </a:prstGeom>
          <a:noFill/>
        </p:spPr>
      </p:pic>
      <p:pic>
        <p:nvPicPr>
          <p:cNvPr id="3076" name="Picture 4" descr="C:\Users\MOHAN\Desktop\832593262.jpg"/>
          <p:cNvPicPr>
            <a:picLocks noChangeAspect="1" noChangeArrowheads="1"/>
          </p:cNvPicPr>
          <p:nvPr/>
        </p:nvPicPr>
        <p:blipFill>
          <a:blip r:embed="rId4"/>
          <a:srcRect/>
          <a:stretch>
            <a:fillRect/>
          </a:stretch>
        </p:blipFill>
        <p:spPr bwMode="auto">
          <a:xfrm>
            <a:off x="1980709" y="3200401"/>
            <a:ext cx="3048491" cy="3657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28600" y="228600"/>
            <a:ext cx="868680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FFFF"/>
                </a:solidFill>
                <a:effectLst/>
                <a:latin typeface="+mj-lt"/>
                <a:ea typeface="Times New Roman" pitchFamily="18" charset="0"/>
                <a:cs typeface="Times New Roman" pitchFamily="18" charset="0"/>
              </a:rPr>
              <a:t>Stage of Homo erectus:</a:t>
            </a:r>
            <a:endParaRPr kumimoji="0" lang="en-US" sz="2800" b="1" i="0" u="none" strike="noStrike" cap="none" normalizeH="0" baseline="0" dirty="0" smtClean="0">
              <a:ln>
                <a:noFill/>
              </a:ln>
              <a:solidFill>
                <a:srgbClr val="00FFFF"/>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The next stage to Australopithecus is the stage of </a:t>
            </a:r>
            <a:r>
              <a:rPr kumimoji="0" lang="en-US" sz="2000" b="1" i="0" u="none" strike="noStrike" cap="none" normalizeH="0" baseline="0" dirty="0" smtClean="0">
                <a:ln>
                  <a:noFill/>
                </a:ln>
                <a:solidFill>
                  <a:srgbClr val="FFFF00"/>
                </a:solidFill>
                <a:effectLst/>
                <a:latin typeface="+mj-lt"/>
                <a:ea typeface="Times New Roman" pitchFamily="18" charset="0"/>
                <a:cs typeface="Times New Roman" pitchFamily="18" charset="0"/>
              </a:rPr>
              <a:t>homo erectus. </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Homo erectus have been considered true human because they exhibit expanded cranial capacity and possibly human </a:t>
            </a:r>
            <a:r>
              <a:rPr kumimoji="0" lang="en-US" sz="2000" b="1" i="0" u="none" strike="noStrike" cap="none" normalizeH="0" baseline="0" dirty="0" err="1" smtClean="0">
                <a:ln>
                  <a:noFill/>
                </a:ln>
                <a:solidFill>
                  <a:schemeClr val="tx1"/>
                </a:solidFill>
                <a:effectLst/>
                <a:latin typeface="+mj-lt"/>
                <a:ea typeface="Times New Roman" pitchFamily="18" charset="0"/>
                <a:cs typeface="Times New Roman" pitchFamily="18" charset="0"/>
              </a:rPr>
              <a:t>behavioural</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characteristics like they used fire, made stone tools and other implements, used the clean skin of other animals and therefore may be taken to represent the beginning of true man. </a:t>
            </a:r>
            <a:endParaRPr kumimoji="0" lang="en-US" sz="2000" b="1" i="0" u="none" strike="noStrike" cap="none" normalizeH="0" baseline="0" dirty="0" smtClean="0">
              <a:ln>
                <a:noFill/>
              </a:ln>
              <a:solidFill>
                <a:schemeClr val="tx1"/>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The fossil remains of homo erectus, particularly from java, </a:t>
            </a:r>
            <a:r>
              <a:rPr kumimoji="0" lang="en-US" sz="2000" b="1" i="0" u="none" strike="noStrike" cap="none" normalizeH="0" baseline="0" dirty="0" err="1" smtClean="0">
                <a:ln>
                  <a:noFill/>
                </a:ln>
                <a:solidFill>
                  <a:schemeClr val="tx1"/>
                </a:solidFill>
                <a:effectLst/>
                <a:latin typeface="+mj-lt"/>
                <a:ea typeface="Times New Roman" pitchFamily="18" charset="0"/>
                <a:cs typeface="Times New Roman" pitchFamily="18" charset="0"/>
              </a:rPr>
              <a:t>peking</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and east Africa demonstrate that the range of variation of many features falls within that of modern homo sapiens.</a:t>
            </a:r>
            <a:endParaRPr kumimoji="0" lang="en-US" sz="2000" b="1" i="0" u="none" strike="noStrike" cap="none" normalizeH="0" baseline="0" dirty="0" smtClean="0">
              <a:ln>
                <a:noFill/>
              </a:ln>
              <a:solidFill>
                <a:schemeClr val="tx1"/>
              </a:solidFill>
              <a:effectLst/>
              <a:latin typeface="+mj-lt"/>
              <a:cs typeface="Arial" pitchFamily="34" charset="0"/>
            </a:endParaRPr>
          </a:p>
        </p:txBody>
      </p:sp>
      <p:pic>
        <p:nvPicPr>
          <p:cNvPr id="4098" name="Picture 2" descr="C:\Users\MOHAN\Desktop\94659-120-E4003AF0.jpg"/>
          <p:cNvPicPr>
            <a:picLocks noChangeAspect="1" noChangeArrowheads="1"/>
          </p:cNvPicPr>
          <p:nvPr/>
        </p:nvPicPr>
        <p:blipFill>
          <a:blip r:embed="rId2"/>
          <a:srcRect/>
          <a:stretch>
            <a:fillRect/>
          </a:stretch>
        </p:blipFill>
        <p:spPr bwMode="auto">
          <a:xfrm>
            <a:off x="0" y="3505200"/>
            <a:ext cx="5943600" cy="3352800"/>
          </a:xfrm>
          <a:prstGeom prst="rect">
            <a:avLst/>
          </a:prstGeom>
          <a:noFill/>
        </p:spPr>
      </p:pic>
      <p:pic>
        <p:nvPicPr>
          <p:cNvPr id="4099" name="Picture 3" descr="C:\Users\MOHAN\Desktop\maxresdefault.jpg"/>
          <p:cNvPicPr>
            <a:picLocks noChangeAspect="1" noChangeArrowheads="1"/>
          </p:cNvPicPr>
          <p:nvPr/>
        </p:nvPicPr>
        <p:blipFill>
          <a:blip r:embed="rId3"/>
          <a:srcRect/>
          <a:stretch>
            <a:fillRect/>
          </a:stretch>
        </p:blipFill>
        <p:spPr bwMode="auto">
          <a:xfrm>
            <a:off x="5892802" y="4800600"/>
            <a:ext cx="3251198" cy="2057399"/>
          </a:xfrm>
          <a:prstGeom prst="rect">
            <a:avLst/>
          </a:prstGeom>
          <a:noFill/>
        </p:spPr>
      </p:pic>
      <p:pic>
        <p:nvPicPr>
          <p:cNvPr id="4100" name="Picture 4" descr="C:\Users\MOHAN\Desktop\Illustration-of-the-species-Homo-habilis-.jpg"/>
          <p:cNvPicPr>
            <a:picLocks noChangeAspect="1" noChangeArrowheads="1"/>
          </p:cNvPicPr>
          <p:nvPr/>
        </p:nvPicPr>
        <p:blipFill>
          <a:blip r:embed="rId4"/>
          <a:srcRect/>
          <a:stretch>
            <a:fillRect/>
          </a:stretch>
        </p:blipFill>
        <p:spPr bwMode="auto">
          <a:xfrm>
            <a:off x="5943600" y="3124200"/>
            <a:ext cx="3200400" cy="17526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52400" y="228600"/>
            <a:ext cx="876300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smtClean="0">
                <a:ln>
                  <a:noFill/>
                </a:ln>
                <a:solidFill>
                  <a:srgbClr val="00FFFF"/>
                </a:solidFill>
                <a:effectLst/>
                <a:latin typeface="+mj-lt"/>
                <a:ea typeface="Times New Roman" pitchFamily="18" charset="0"/>
                <a:cs typeface="Times New Roman" pitchFamily="18" charset="0"/>
              </a:rPr>
              <a:t>Stages of Homo Neanderthal:</a:t>
            </a:r>
            <a:endParaRPr kumimoji="0" lang="en-US" sz="2800" b="1" i="0" u="none" strike="noStrike" cap="none" normalizeH="0" baseline="0" dirty="0" smtClean="0">
              <a:ln>
                <a:noFill/>
              </a:ln>
              <a:solidFill>
                <a:srgbClr val="00FFFF"/>
              </a:solidFill>
              <a:effectLst/>
              <a:latin typeface="+mj-l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The third stage has been represented by the homo  Neanderthals—an intermediate type between homo erectus and modern man. </a:t>
            </a:r>
            <a:endParaRPr kumimoji="0" lang="en-US" sz="2000" b="1" i="0" u="none" strike="noStrike" cap="none" normalizeH="0" baseline="0" dirty="0" smtClean="0">
              <a:ln>
                <a:noFill/>
              </a:ln>
              <a:solidFill>
                <a:schemeClr val="tx1"/>
              </a:solidFill>
              <a:effectLst/>
              <a:latin typeface="+mj-lt"/>
              <a:cs typeface="Arial" pitchFamily="34" charset="0"/>
            </a:endParaRPr>
          </a:p>
        </p:txBody>
      </p:sp>
      <p:pic>
        <p:nvPicPr>
          <p:cNvPr id="5122" name="Picture 2" descr="C:\Users\MOHAN\Desktop\neanderthals.jpg"/>
          <p:cNvPicPr>
            <a:picLocks noChangeAspect="1" noChangeArrowheads="1"/>
          </p:cNvPicPr>
          <p:nvPr/>
        </p:nvPicPr>
        <p:blipFill>
          <a:blip r:embed="rId2"/>
          <a:srcRect/>
          <a:stretch>
            <a:fillRect/>
          </a:stretch>
        </p:blipFill>
        <p:spPr bwMode="auto">
          <a:xfrm>
            <a:off x="0" y="1447800"/>
            <a:ext cx="9144000" cy="5410200"/>
          </a:xfrm>
          <a:prstGeom prst="rect">
            <a:avLst/>
          </a:prstGeom>
          <a:noFill/>
        </p:spPr>
      </p:pic>
      <p:pic>
        <p:nvPicPr>
          <p:cNvPr id="5123" name="Picture 3" descr="C:\Users\MOHAN\Desktop\article-2175417-0BC017E6000005DC-725_468x557.jpg"/>
          <p:cNvPicPr>
            <a:picLocks noChangeAspect="1" noChangeArrowheads="1"/>
          </p:cNvPicPr>
          <p:nvPr/>
        </p:nvPicPr>
        <p:blipFill>
          <a:blip r:embed="rId3"/>
          <a:srcRect/>
          <a:stretch>
            <a:fillRect/>
          </a:stretch>
        </p:blipFill>
        <p:spPr bwMode="auto">
          <a:xfrm>
            <a:off x="7086600" y="4419600"/>
            <a:ext cx="2057400" cy="24384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0674"/>
            <a:ext cx="8610600" cy="2769989"/>
          </a:xfrm>
          <a:prstGeom prst="rect">
            <a:avLst/>
          </a:prstGeom>
        </p:spPr>
        <p:txBody>
          <a:bodyPr wrap="square">
            <a:spAutoFit/>
          </a:bodyPr>
          <a:lstStyle/>
          <a:p>
            <a:pPr lvl="0" algn="just" eaLnBrk="0" fontAlgn="base" hangingPunct="0">
              <a:spcBef>
                <a:spcPct val="0"/>
              </a:spcBef>
              <a:spcAft>
                <a:spcPct val="0"/>
              </a:spcAft>
            </a:pPr>
            <a:r>
              <a:rPr lang="en-US" b="1" dirty="0" smtClean="0">
                <a:ea typeface="Times New Roman" pitchFamily="18" charset="0"/>
                <a:cs typeface="Times New Roman" pitchFamily="18" charset="0"/>
              </a:rPr>
              <a:t>But, in fact the modern man can not the descendant of Neanderthal on two grounds:</a:t>
            </a:r>
          </a:p>
          <a:p>
            <a:pPr lvl="0" algn="just" eaLnBrk="0" fontAlgn="base" hangingPunct="0">
              <a:spcBef>
                <a:spcPct val="0"/>
              </a:spcBef>
              <a:spcAft>
                <a:spcPct val="0"/>
              </a:spcAft>
            </a:pPr>
            <a:endParaRPr lang="en-US" b="1" dirty="0" smtClean="0">
              <a:cs typeface="Arial" pitchFamily="34" charset="0"/>
            </a:endParaRPr>
          </a:p>
          <a:p>
            <a:pPr lvl="0" algn="just" eaLnBrk="0" fontAlgn="base" hangingPunct="0">
              <a:spcBef>
                <a:spcPct val="0"/>
              </a:spcBef>
              <a:spcAft>
                <a:spcPct val="0"/>
              </a:spcAft>
              <a:buFont typeface="Wingdings" pitchFamily="2" charset="2"/>
              <a:buChar char="Ø"/>
            </a:pPr>
            <a:r>
              <a:rPr lang="en-US" b="1" dirty="0" smtClean="0">
                <a:ea typeface="Times New Roman" pitchFamily="18" charset="0"/>
                <a:cs typeface="Times New Roman" pitchFamily="18" charset="0"/>
              </a:rPr>
              <a:t> </a:t>
            </a:r>
            <a:r>
              <a:rPr lang="en-US" sz="2000" b="1" dirty="0" smtClean="0">
                <a:solidFill>
                  <a:srgbClr val="00FFFF"/>
                </a:solidFill>
                <a:ea typeface="Times New Roman" pitchFamily="18" charset="0"/>
                <a:cs typeface="Times New Roman" pitchFamily="18" charset="0"/>
              </a:rPr>
              <a:t>The completely evolved modern type of fossil men have been discovered in western Europe from the layers earlier than those containing Neanderthal remains.</a:t>
            </a:r>
            <a:endParaRPr lang="en-US" b="1" dirty="0" smtClean="0">
              <a:solidFill>
                <a:srgbClr val="00FFFF"/>
              </a:solidFill>
              <a:ea typeface="Times New Roman" pitchFamily="18" charset="0"/>
              <a:cs typeface="Times New Roman" pitchFamily="18" charset="0"/>
            </a:endParaRPr>
          </a:p>
          <a:p>
            <a:pPr lvl="0" algn="just" eaLnBrk="0" fontAlgn="base" hangingPunct="0">
              <a:spcBef>
                <a:spcPct val="0"/>
              </a:spcBef>
              <a:spcAft>
                <a:spcPct val="0"/>
              </a:spcAft>
              <a:buFont typeface="Wingdings" pitchFamily="2" charset="2"/>
              <a:buChar char="Ø"/>
            </a:pPr>
            <a:endParaRPr lang="en-US" b="1" dirty="0" smtClean="0">
              <a:ea typeface="Times New Roman" pitchFamily="18" charset="0"/>
              <a:cs typeface="Arial" pitchFamily="34" charset="0"/>
            </a:endParaRPr>
          </a:p>
          <a:p>
            <a:pPr lvl="0" algn="just" eaLnBrk="0" fontAlgn="base" hangingPunct="0">
              <a:spcBef>
                <a:spcPct val="0"/>
              </a:spcBef>
              <a:spcAft>
                <a:spcPct val="0"/>
              </a:spcAft>
              <a:buFont typeface="Wingdings" pitchFamily="2" charset="2"/>
              <a:buChar char="Ø"/>
            </a:pPr>
            <a:r>
              <a:rPr lang="en-US" sz="2000" b="1" dirty="0" smtClean="0">
                <a:solidFill>
                  <a:srgbClr val="00FFFF"/>
                </a:solidFill>
                <a:ea typeface="Times New Roman" pitchFamily="18" charset="0"/>
                <a:cs typeface="Arial" pitchFamily="34" charset="0"/>
              </a:rPr>
              <a:t> </a:t>
            </a:r>
            <a:r>
              <a:rPr lang="en-US" sz="2000" b="1" dirty="0" smtClean="0">
                <a:solidFill>
                  <a:srgbClr val="00FFFF"/>
                </a:solidFill>
                <a:ea typeface="Times New Roman" pitchFamily="18" charset="0"/>
                <a:cs typeface="Times New Roman" pitchFamily="18" charset="0"/>
              </a:rPr>
              <a:t>No evolutionary change has been noticed among the Neanderthals with the passage of time. Even the progressive Neanderthals do not show any transition towards the modern man.</a:t>
            </a:r>
            <a:endParaRPr lang="en-US" sz="2000" b="1" dirty="0" smtClean="0">
              <a:solidFill>
                <a:srgbClr val="00FFFF"/>
              </a:solidFill>
              <a:cs typeface="Arial" pitchFamily="34" charset="0"/>
            </a:endParaRPr>
          </a:p>
        </p:txBody>
      </p:sp>
      <p:sp>
        <p:nvSpPr>
          <p:cNvPr id="3" name="Rectangle 2"/>
          <p:cNvSpPr/>
          <p:nvPr/>
        </p:nvSpPr>
        <p:spPr>
          <a:xfrm>
            <a:off x="228600" y="3048000"/>
            <a:ext cx="8458200" cy="2031325"/>
          </a:xfrm>
          <a:prstGeom prst="rect">
            <a:avLst/>
          </a:prstGeom>
        </p:spPr>
        <p:txBody>
          <a:bodyPr wrap="square">
            <a:spAutoFit/>
          </a:bodyPr>
          <a:lstStyle/>
          <a:p>
            <a:pPr lvl="0" algn="just" fontAlgn="base">
              <a:spcBef>
                <a:spcPct val="0"/>
              </a:spcBef>
              <a:spcAft>
                <a:spcPct val="0"/>
              </a:spcAft>
            </a:pPr>
            <a:r>
              <a:rPr lang="en-US" b="1" dirty="0" smtClean="0">
                <a:ea typeface="Times New Roman" pitchFamily="18" charset="0"/>
                <a:cs typeface="Times New Roman" pitchFamily="18" charset="0"/>
              </a:rPr>
              <a:t>Most of the paleoanthropologists consider the progressive Neanderthals </a:t>
            </a:r>
            <a:r>
              <a:rPr lang="en-US" b="1" i="1" dirty="0" smtClean="0">
                <a:solidFill>
                  <a:schemeClr val="accent2">
                    <a:lumMod val="60000"/>
                    <a:lumOff val="40000"/>
                  </a:schemeClr>
                </a:solidFill>
                <a:ea typeface="Times New Roman" pitchFamily="18" charset="0"/>
                <a:cs typeface="Times New Roman" pitchFamily="18" charset="0"/>
              </a:rPr>
              <a:t>(e.g. </a:t>
            </a:r>
            <a:r>
              <a:rPr lang="en-US" b="1" i="1" dirty="0" err="1" smtClean="0">
                <a:solidFill>
                  <a:schemeClr val="accent2">
                    <a:lumMod val="60000"/>
                    <a:lumOff val="40000"/>
                  </a:schemeClr>
                </a:solidFill>
                <a:ea typeface="Times New Roman" pitchFamily="18" charset="0"/>
                <a:cs typeface="Times New Roman" pitchFamily="18" charset="0"/>
              </a:rPr>
              <a:t>karpina</a:t>
            </a:r>
            <a:r>
              <a:rPr lang="en-US" b="1" i="1" dirty="0" smtClean="0">
                <a:solidFill>
                  <a:schemeClr val="accent2">
                    <a:lumMod val="60000"/>
                    <a:lumOff val="40000"/>
                  </a:schemeClr>
                </a:solidFill>
                <a:ea typeface="Times New Roman" pitchFamily="18" charset="0"/>
                <a:cs typeface="Times New Roman" pitchFamily="18" charset="0"/>
              </a:rPr>
              <a:t>, </a:t>
            </a:r>
            <a:r>
              <a:rPr lang="en-US" b="1" i="1" dirty="0" err="1" smtClean="0">
                <a:solidFill>
                  <a:schemeClr val="accent2">
                    <a:lumMod val="60000"/>
                    <a:lumOff val="40000"/>
                  </a:schemeClr>
                </a:solidFill>
                <a:ea typeface="Times New Roman" pitchFamily="18" charset="0"/>
                <a:cs typeface="Times New Roman" pitchFamily="18" charset="0"/>
              </a:rPr>
              <a:t>steinheim</a:t>
            </a:r>
            <a:r>
              <a:rPr lang="en-US" b="1" i="1" dirty="0" smtClean="0">
                <a:solidFill>
                  <a:schemeClr val="accent2">
                    <a:lumMod val="60000"/>
                    <a:lumOff val="40000"/>
                  </a:schemeClr>
                </a:solidFill>
                <a:ea typeface="Times New Roman" pitchFamily="18" charset="0"/>
                <a:cs typeface="Times New Roman" pitchFamily="18" charset="0"/>
              </a:rPr>
              <a:t>, </a:t>
            </a:r>
            <a:r>
              <a:rPr lang="en-US" b="1" i="1" dirty="0" err="1" smtClean="0">
                <a:solidFill>
                  <a:schemeClr val="accent2">
                    <a:lumMod val="60000"/>
                    <a:lumOff val="40000"/>
                  </a:schemeClr>
                </a:solidFill>
                <a:ea typeface="Times New Roman" pitchFamily="18" charset="0"/>
                <a:cs typeface="Times New Roman" pitchFamily="18" charset="0"/>
              </a:rPr>
              <a:t>eringsdorf</a:t>
            </a:r>
            <a:r>
              <a:rPr lang="en-US" b="1" i="1" dirty="0" smtClean="0">
                <a:solidFill>
                  <a:schemeClr val="accent2">
                    <a:lumMod val="60000"/>
                    <a:lumOff val="40000"/>
                  </a:schemeClr>
                </a:solidFill>
                <a:ea typeface="Times New Roman" pitchFamily="18" charset="0"/>
                <a:cs typeface="Times New Roman" pitchFamily="18" charset="0"/>
              </a:rPr>
              <a:t>, mount </a:t>
            </a:r>
            <a:r>
              <a:rPr lang="en-US" b="1" i="1" dirty="0" err="1" smtClean="0">
                <a:solidFill>
                  <a:schemeClr val="accent2">
                    <a:lumMod val="60000"/>
                    <a:lumOff val="40000"/>
                  </a:schemeClr>
                </a:solidFill>
                <a:ea typeface="Times New Roman" pitchFamily="18" charset="0"/>
                <a:cs typeface="Times New Roman" pitchFamily="18" charset="0"/>
              </a:rPr>
              <a:t>carmel</a:t>
            </a:r>
            <a:r>
              <a:rPr lang="en-US" b="1" i="1" dirty="0" smtClean="0">
                <a:solidFill>
                  <a:schemeClr val="accent2">
                    <a:lumMod val="60000"/>
                    <a:lumOff val="40000"/>
                  </a:schemeClr>
                </a:solidFill>
                <a:ea typeface="Times New Roman" pitchFamily="18" charset="0"/>
                <a:cs typeface="Times New Roman" pitchFamily="18" charset="0"/>
              </a:rPr>
              <a:t> etc.) </a:t>
            </a:r>
            <a:r>
              <a:rPr lang="en-US" b="1" dirty="0" smtClean="0">
                <a:ea typeface="Times New Roman" pitchFamily="18" charset="0"/>
                <a:cs typeface="Times New Roman" pitchFamily="18" charset="0"/>
              </a:rPr>
              <a:t>collateral or cousin of the ancestors of </a:t>
            </a:r>
          </a:p>
          <a:p>
            <a:pPr lvl="0" algn="just" fontAlgn="base">
              <a:spcBef>
                <a:spcPct val="0"/>
              </a:spcBef>
              <a:spcAft>
                <a:spcPct val="0"/>
              </a:spcAft>
            </a:pPr>
            <a:r>
              <a:rPr lang="en-US" b="1" dirty="0" err="1" smtClean="0">
                <a:solidFill>
                  <a:srgbClr val="FFC000"/>
                </a:solidFill>
                <a:ea typeface="Times New Roman" pitchFamily="18" charset="0"/>
                <a:cs typeface="Times New Roman" pitchFamily="18" charset="0"/>
              </a:rPr>
              <a:t>Cro-magnon</a:t>
            </a:r>
            <a:r>
              <a:rPr lang="en-US" b="1" dirty="0" smtClean="0">
                <a:ea typeface="Times New Roman" pitchFamily="18" charset="0"/>
                <a:cs typeface="Times New Roman" pitchFamily="18" charset="0"/>
              </a:rPr>
              <a:t> type. </a:t>
            </a:r>
          </a:p>
          <a:p>
            <a:pPr lvl="0" algn="just" fontAlgn="base">
              <a:spcBef>
                <a:spcPct val="0"/>
              </a:spcBef>
              <a:spcAft>
                <a:spcPct val="0"/>
              </a:spcAft>
            </a:pPr>
            <a:endParaRPr lang="en-US" b="1" dirty="0" smtClean="0">
              <a:ea typeface="Times New Roman" pitchFamily="18" charset="0"/>
              <a:cs typeface="Times New Roman" pitchFamily="18" charset="0"/>
            </a:endParaRPr>
          </a:p>
          <a:p>
            <a:pPr lvl="0" algn="just" fontAlgn="base">
              <a:spcBef>
                <a:spcPct val="0"/>
              </a:spcBef>
              <a:spcAft>
                <a:spcPct val="0"/>
              </a:spcAft>
            </a:pPr>
            <a:r>
              <a:rPr lang="en-US" b="1" dirty="0" smtClean="0">
                <a:ea typeface="Times New Roman" pitchFamily="18" charset="0"/>
                <a:cs typeface="Times New Roman" pitchFamily="18" charset="0"/>
              </a:rPr>
              <a:t>Therefore, in no case the Neanderthals can be the direct ancestors of modern man. They were readily replaced by the onslaught of more progressive new-comers </a:t>
            </a:r>
          </a:p>
          <a:p>
            <a:pPr lvl="0" algn="just" fontAlgn="base">
              <a:spcBef>
                <a:spcPct val="0"/>
              </a:spcBef>
              <a:spcAft>
                <a:spcPct val="0"/>
              </a:spcAft>
            </a:pPr>
            <a:r>
              <a:rPr lang="en-US" b="1" dirty="0" err="1" smtClean="0">
                <a:solidFill>
                  <a:srgbClr val="FFC000"/>
                </a:solidFill>
                <a:ea typeface="Times New Roman" pitchFamily="18" charset="0"/>
                <a:cs typeface="Times New Roman" pitchFamily="18" charset="0"/>
              </a:rPr>
              <a:t>Cro-magnon</a:t>
            </a:r>
            <a:r>
              <a:rPr lang="en-US" b="1" dirty="0" smtClean="0">
                <a:ea typeface="Times New Roman" pitchFamily="18" charset="0"/>
                <a:cs typeface="Times New Roman" pitchFamily="18" charset="0"/>
              </a:rPr>
              <a:t> or other similar type of population.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52400" y="304800"/>
            <a:ext cx="8839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The </a:t>
            </a:r>
            <a:r>
              <a:rPr kumimoji="0" lang="en-US" sz="2000" b="1" i="0" u="none" strike="noStrike" cap="none" normalizeH="0" baseline="0" dirty="0" err="1" smtClean="0">
                <a:ln>
                  <a:noFill/>
                </a:ln>
                <a:solidFill>
                  <a:srgbClr val="00FFFF"/>
                </a:solidFill>
                <a:effectLst/>
                <a:latin typeface="+mj-lt"/>
                <a:ea typeface="Times New Roman" pitchFamily="18" charset="0"/>
                <a:cs typeface="Times New Roman" pitchFamily="18" charset="0"/>
              </a:rPr>
              <a:t>Cro-magonon</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of late Pleistocene was believed to be the earliest type of homo sapiens for long time.  But when a few other fossil remain exhibiting many characteristics of homo </a:t>
            </a:r>
            <a:r>
              <a:rPr kumimoji="0" lang="en-US" sz="2000" b="1" i="1" u="none" strike="noStrike" cap="none" normalizeH="0" baseline="0" dirty="0" smtClean="0">
                <a:ln>
                  <a:noFill/>
                </a:ln>
                <a:solidFill>
                  <a:schemeClr val="accent2">
                    <a:lumMod val="60000"/>
                    <a:lumOff val="40000"/>
                  </a:schemeClr>
                </a:solidFill>
                <a:effectLst/>
                <a:latin typeface="+mj-lt"/>
                <a:ea typeface="Times New Roman" pitchFamily="18" charset="0"/>
                <a:cs typeface="Times New Roman" pitchFamily="18" charset="0"/>
              </a:rPr>
              <a:t>sapiens (like </a:t>
            </a:r>
            <a:r>
              <a:rPr kumimoji="0" lang="en-US" sz="2000" b="1" i="1" u="none" strike="noStrike" cap="none" normalizeH="0" baseline="0" dirty="0" err="1" smtClean="0">
                <a:ln>
                  <a:noFill/>
                </a:ln>
                <a:solidFill>
                  <a:schemeClr val="accent2">
                    <a:lumMod val="60000"/>
                    <a:lumOff val="40000"/>
                  </a:schemeClr>
                </a:solidFill>
                <a:effectLst/>
                <a:latin typeface="+mj-lt"/>
                <a:ea typeface="Times New Roman" pitchFamily="18" charset="0"/>
                <a:cs typeface="Times New Roman" pitchFamily="18" charset="0"/>
              </a:rPr>
              <a:t>swanscombe</a:t>
            </a:r>
            <a:r>
              <a:rPr kumimoji="0" lang="en-US" sz="2000" b="1" i="1" u="none" strike="noStrike" cap="none" normalizeH="0" baseline="0" dirty="0" smtClean="0">
                <a:ln>
                  <a:noFill/>
                </a:ln>
                <a:solidFill>
                  <a:schemeClr val="accent2">
                    <a:lumMod val="60000"/>
                    <a:lumOff val="40000"/>
                  </a:schemeClr>
                </a:solidFill>
                <a:effectLst/>
                <a:latin typeface="+mj-lt"/>
                <a:ea typeface="Times New Roman" pitchFamily="18" charset="0"/>
                <a:cs typeface="Times New Roman" pitchFamily="18" charset="0"/>
              </a:rPr>
              <a:t> man, London skull, </a:t>
            </a:r>
            <a:r>
              <a:rPr kumimoji="0" lang="en-US" sz="2000" b="1" i="1" u="none" strike="noStrike" cap="none" normalizeH="0" baseline="0" dirty="0" err="1" smtClean="0">
                <a:ln>
                  <a:noFill/>
                </a:ln>
                <a:solidFill>
                  <a:schemeClr val="accent2">
                    <a:lumMod val="60000"/>
                    <a:lumOff val="40000"/>
                  </a:schemeClr>
                </a:solidFill>
                <a:effectLst/>
                <a:latin typeface="+mj-lt"/>
                <a:ea typeface="Times New Roman" pitchFamily="18" charset="0"/>
                <a:cs typeface="Times New Roman" pitchFamily="18" charset="0"/>
              </a:rPr>
              <a:t>boskop</a:t>
            </a:r>
            <a:r>
              <a:rPr kumimoji="0" lang="en-US" sz="2000" b="1" i="1" u="none" strike="noStrike" cap="none" normalizeH="0" baseline="0" dirty="0" smtClean="0">
                <a:ln>
                  <a:noFill/>
                </a:ln>
                <a:solidFill>
                  <a:schemeClr val="accent2">
                    <a:lumMod val="60000"/>
                    <a:lumOff val="40000"/>
                  </a:schemeClr>
                </a:solidFill>
                <a:effectLst/>
                <a:latin typeface="+mj-lt"/>
                <a:ea typeface="Times New Roman" pitchFamily="18" charset="0"/>
                <a:cs typeface="Times New Roman" pitchFamily="18" charset="0"/>
              </a:rPr>
              <a:t> skull, </a:t>
            </a:r>
            <a:r>
              <a:rPr kumimoji="0" lang="en-US" sz="2000" b="1" i="1" u="none" strike="noStrike" cap="none" normalizeH="0" baseline="0" dirty="0" err="1" smtClean="0">
                <a:ln>
                  <a:noFill/>
                </a:ln>
                <a:solidFill>
                  <a:schemeClr val="accent2">
                    <a:lumMod val="60000"/>
                    <a:lumOff val="40000"/>
                  </a:schemeClr>
                </a:solidFill>
                <a:effectLst/>
                <a:latin typeface="+mj-lt"/>
                <a:ea typeface="Times New Roman" pitchFamily="18" charset="0"/>
                <a:cs typeface="Times New Roman" pitchFamily="18" charset="0"/>
              </a:rPr>
              <a:t>fontechevade</a:t>
            </a:r>
            <a:r>
              <a:rPr kumimoji="0" lang="en-US" sz="2000" b="1" i="1" u="none" strike="noStrike" cap="none" normalizeH="0" baseline="0" dirty="0" smtClean="0">
                <a:ln>
                  <a:noFill/>
                </a:ln>
                <a:solidFill>
                  <a:schemeClr val="accent2">
                    <a:lumMod val="60000"/>
                    <a:lumOff val="40000"/>
                  </a:schemeClr>
                </a:solidFill>
                <a:effectLst/>
                <a:latin typeface="+mj-lt"/>
                <a:ea typeface="Times New Roman" pitchFamily="18" charset="0"/>
                <a:cs typeface="Times New Roman" pitchFamily="18" charset="0"/>
              </a:rPr>
              <a:t> skull etc.)</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were discovered from the earlier layers than those of </a:t>
            </a:r>
            <a:r>
              <a:rPr lang="en-US" sz="2000" b="1" dirty="0" err="1" smtClean="0">
                <a:solidFill>
                  <a:srgbClr val="00FFFF"/>
                </a:solidFill>
                <a:latin typeface="+mj-lt"/>
                <a:ea typeface="Times New Roman" pitchFamily="18" charset="0"/>
                <a:cs typeface="Times New Roman" pitchFamily="18" charset="0"/>
              </a:rPr>
              <a:t>C</a:t>
            </a:r>
            <a:r>
              <a:rPr kumimoji="0" lang="en-US" sz="2000" b="1" i="0" u="none" strike="noStrike" cap="none" normalizeH="0" baseline="0" dirty="0" err="1" smtClean="0">
                <a:ln>
                  <a:noFill/>
                </a:ln>
                <a:solidFill>
                  <a:srgbClr val="00FFFF"/>
                </a:solidFill>
                <a:effectLst/>
                <a:latin typeface="+mj-lt"/>
                <a:ea typeface="Times New Roman" pitchFamily="18" charset="0"/>
                <a:cs typeface="Times New Roman" pitchFamily="18" charset="0"/>
              </a:rPr>
              <a:t>ro-magnons</a:t>
            </a:r>
            <a:r>
              <a:rPr kumimoji="0" lang="en-US" sz="2000" b="1" i="0" u="none" strike="noStrike" cap="none" normalizeH="0" baseline="0" dirty="0" smtClean="0">
                <a:ln>
                  <a:noFill/>
                </a:ln>
                <a:solidFill>
                  <a:srgbClr val="00FFFF"/>
                </a:solidFill>
                <a:effectLst/>
                <a:latin typeface="+mj-lt"/>
                <a:ea typeface="Times New Roman" pitchFamily="18" charset="0"/>
                <a:cs typeface="Times New Roman" pitchFamily="18" charset="0"/>
              </a:rPr>
              <a:t> </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and even the Neanderthals, the whole model of evolution became defunct. </a:t>
            </a:r>
            <a:endParaRPr kumimoji="0" lang="en-US" sz="2000" b="1" i="0" u="none" strike="noStrike" cap="none" normalizeH="0" baseline="0" dirty="0" smtClean="0">
              <a:ln>
                <a:noFill/>
              </a:ln>
              <a:solidFill>
                <a:schemeClr val="tx1"/>
              </a:solidFill>
              <a:effectLst/>
              <a:latin typeface="+mj-lt"/>
              <a:cs typeface="Arial" pitchFamily="34" charset="0"/>
            </a:endParaRPr>
          </a:p>
        </p:txBody>
      </p:sp>
      <p:pic>
        <p:nvPicPr>
          <p:cNvPr id="6146" name="Picture 2" descr="C:\Users\MOHAN\Desktop\Cro1.jpg"/>
          <p:cNvPicPr>
            <a:picLocks noChangeAspect="1" noChangeArrowheads="1"/>
          </p:cNvPicPr>
          <p:nvPr/>
        </p:nvPicPr>
        <p:blipFill>
          <a:blip r:embed="rId2"/>
          <a:srcRect/>
          <a:stretch>
            <a:fillRect/>
          </a:stretch>
        </p:blipFill>
        <p:spPr bwMode="auto">
          <a:xfrm>
            <a:off x="0" y="2438400"/>
            <a:ext cx="6330902" cy="4419601"/>
          </a:xfrm>
          <a:prstGeom prst="rect">
            <a:avLst/>
          </a:prstGeom>
          <a:ln>
            <a:noFill/>
          </a:ln>
          <a:effectLst>
            <a:softEdge rad="112500"/>
          </a:effectLst>
        </p:spPr>
      </p:pic>
      <p:pic>
        <p:nvPicPr>
          <p:cNvPr id="6147" name="Picture 3" descr="C:\Users\MOHAN\Desktop\cromag.gif"/>
          <p:cNvPicPr>
            <a:picLocks noChangeAspect="1" noChangeArrowheads="1"/>
          </p:cNvPicPr>
          <p:nvPr/>
        </p:nvPicPr>
        <p:blipFill>
          <a:blip r:embed="rId3"/>
          <a:srcRect/>
          <a:stretch>
            <a:fillRect/>
          </a:stretch>
        </p:blipFill>
        <p:spPr bwMode="auto">
          <a:xfrm>
            <a:off x="6172200" y="2133601"/>
            <a:ext cx="2971800" cy="4724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304800" y="228600"/>
            <a:ext cx="8610600"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The fact suggest a parallel development of homo sapiens and Neanderthal; the newly discovered fossils from middle Pleistocene deposit are therefore the earliest form of homo sapiens. Upper or late </a:t>
            </a:r>
            <a:r>
              <a:rPr kumimoji="0" lang="en-US" sz="2000" b="1" i="0" u="none" strike="noStrike" cap="none" normalizeH="0" baseline="0" dirty="0" err="1" smtClean="0">
                <a:ln>
                  <a:noFill/>
                </a:ln>
                <a:solidFill>
                  <a:schemeClr val="tx1"/>
                </a:solidFill>
                <a:effectLst/>
                <a:latin typeface="+mj-lt"/>
                <a:ea typeface="Times New Roman" pitchFamily="18" charset="0"/>
                <a:cs typeface="Times New Roman" pitchFamily="18" charset="0"/>
              </a:rPr>
              <a:t>pliestocene</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men have been considered as </a:t>
            </a:r>
            <a:r>
              <a:rPr lang="en-US" sz="2000" b="1" dirty="0" err="1" smtClean="0">
                <a:latin typeface="+mj-lt"/>
                <a:ea typeface="Times New Roman" pitchFamily="18" charset="0"/>
                <a:cs typeface="Times New Roman" pitchFamily="18" charset="0"/>
              </a:rPr>
              <a:t>N</a:t>
            </a:r>
            <a:r>
              <a:rPr kumimoji="0" lang="en-US" sz="2000" b="1" i="0" u="none" strike="noStrike" cap="none" normalizeH="0" baseline="0" dirty="0" err="1" smtClean="0">
                <a:ln>
                  <a:noFill/>
                </a:ln>
                <a:solidFill>
                  <a:schemeClr val="tx1"/>
                </a:solidFill>
                <a:effectLst/>
                <a:latin typeface="+mj-lt"/>
                <a:ea typeface="Times New Roman" pitchFamily="18" charset="0"/>
                <a:cs typeface="Times New Roman" pitchFamily="18" charset="0"/>
              </a:rPr>
              <a:t>eanthropic</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men who exhibited a wide diversity of forms like </a:t>
            </a:r>
            <a:r>
              <a:rPr kumimoji="0" lang="en-US" sz="2000" b="1" i="0" u="none" strike="noStrike" cap="none" normalizeH="0" baseline="0" dirty="0" err="1" smtClean="0">
                <a:ln>
                  <a:noFill/>
                </a:ln>
                <a:solidFill>
                  <a:schemeClr val="tx1"/>
                </a:solidFill>
                <a:effectLst/>
                <a:latin typeface="+mj-lt"/>
                <a:ea typeface="Times New Roman" pitchFamily="18" charset="0"/>
                <a:cs typeface="Times New Roman" pitchFamily="18" charset="0"/>
              </a:rPr>
              <a:t>grimaldi</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man, </a:t>
            </a:r>
            <a:r>
              <a:rPr kumimoji="0" lang="en-US" sz="2000" b="1" i="0" u="none" strike="noStrike" cap="none" normalizeH="0" baseline="0" dirty="0" err="1" smtClean="0">
                <a:ln>
                  <a:noFill/>
                </a:ln>
                <a:solidFill>
                  <a:schemeClr val="tx1"/>
                </a:solidFill>
                <a:effectLst/>
                <a:latin typeface="+mj-lt"/>
                <a:ea typeface="Times New Roman" pitchFamily="18" charset="0"/>
                <a:cs typeface="Times New Roman" pitchFamily="18" charset="0"/>
              </a:rPr>
              <a:t>cro-magnon</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man, </a:t>
            </a:r>
            <a:r>
              <a:rPr kumimoji="0" lang="en-US" sz="2000" b="1" i="0" u="none" strike="noStrike" cap="none" normalizeH="0" baseline="0" dirty="0" err="1" smtClean="0">
                <a:ln>
                  <a:noFill/>
                </a:ln>
                <a:solidFill>
                  <a:schemeClr val="tx1"/>
                </a:solidFill>
                <a:effectLst/>
                <a:latin typeface="+mj-lt"/>
                <a:ea typeface="Times New Roman" pitchFamily="18" charset="0"/>
                <a:cs typeface="Times New Roman" pitchFamily="18" charset="0"/>
              </a:rPr>
              <a:t>chancelade</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man and so on.</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b="1" dirty="0" smtClean="0">
              <a:latin typeface="+mj-lt"/>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2000" b="1" dirty="0" smtClean="0">
              <a:latin typeface="+mj-lt"/>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170" name="Picture 2" descr="C:\Users\MOHAN\Desktop\2F7CCB8E00000578-3364509-image-a-17_1450454989400.jpg"/>
          <p:cNvPicPr>
            <a:picLocks noChangeAspect="1" noChangeArrowheads="1"/>
          </p:cNvPicPr>
          <p:nvPr/>
        </p:nvPicPr>
        <p:blipFill>
          <a:blip r:embed="rId2"/>
          <a:srcRect/>
          <a:stretch>
            <a:fillRect/>
          </a:stretch>
        </p:blipFill>
        <p:spPr bwMode="auto">
          <a:xfrm>
            <a:off x="76200" y="1981200"/>
            <a:ext cx="9067800" cy="4876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1200329"/>
          </a:xfrm>
          <a:prstGeom prst="rect">
            <a:avLst/>
          </a:prstGeom>
        </p:spPr>
        <p:txBody>
          <a:bodyPr wrap="square">
            <a:spAutoFit/>
          </a:bodyPr>
          <a:lstStyle/>
          <a:p>
            <a:pPr algn="just" fontAlgn="base">
              <a:spcBef>
                <a:spcPct val="0"/>
              </a:spcBef>
              <a:spcAft>
                <a:spcPct val="0"/>
              </a:spcAft>
            </a:pPr>
            <a:r>
              <a:rPr lang="en-US" b="1" dirty="0" smtClean="0"/>
              <a:t>It is therefore very clear that the anthropoid apes, pre-hominids and modern man, all originated from a common ancestral stock. To trace the antiquity of man we have no alternative other than to study primates particularly the stages between </a:t>
            </a:r>
            <a:r>
              <a:rPr lang="en-US" b="1" dirty="0" err="1" smtClean="0"/>
              <a:t>prosimii</a:t>
            </a:r>
            <a:r>
              <a:rPr lang="en-US" b="1" dirty="0" smtClean="0"/>
              <a:t> to hominoid that have been unveiled through several fossil forms.</a:t>
            </a:r>
          </a:p>
        </p:txBody>
      </p:sp>
      <p:pic>
        <p:nvPicPr>
          <p:cNvPr id="8194" name="Picture 2" descr="C:\Users\MOHAN\Desktop\0658ebee070d920d04ccf3dc007278d8.jpg"/>
          <p:cNvPicPr>
            <a:picLocks noChangeAspect="1" noChangeArrowheads="1"/>
          </p:cNvPicPr>
          <p:nvPr/>
        </p:nvPicPr>
        <p:blipFill>
          <a:blip r:embed="rId2"/>
          <a:srcRect/>
          <a:stretch>
            <a:fillRect/>
          </a:stretch>
        </p:blipFill>
        <p:spPr bwMode="auto">
          <a:xfrm>
            <a:off x="380999" y="1524000"/>
            <a:ext cx="8382001" cy="52578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0"/>
            <a:ext cx="6858000" cy="523220"/>
          </a:xfrm>
          <a:prstGeom prst="rect">
            <a:avLst/>
          </a:prstGeom>
          <a:noFill/>
        </p:spPr>
        <p:txBody>
          <a:bodyPr wrap="square" rtlCol="0">
            <a:spAutoFit/>
          </a:bodyPr>
          <a:lstStyle/>
          <a:p>
            <a:r>
              <a:rPr lang="en-US" sz="2800" b="1" u="sng" dirty="0" smtClean="0">
                <a:solidFill>
                  <a:schemeClr val="accent3"/>
                </a:solidFill>
                <a:latin typeface="Arial Black" pitchFamily="34" charset="0"/>
              </a:rPr>
              <a:t> Final Stages of Human Evolution</a:t>
            </a:r>
            <a:endParaRPr lang="en-US" sz="2800" b="1" u="sng" dirty="0">
              <a:solidFill>
                <a:schemeClr val="accent3"/>
              </a:solidFill>
              <a:latin typeface="Arial Black" pitchFamily="34" charset="0"/>
            </a:endParaRPr>
          </a:p>
        </p:txBody>
      </p:sp>
      <p:pic>
        <p:nvPicPr>
          <p:cNvPr id="9218" name="Picture 2" descr="C:\Users\MOHAN\Desktop\bipedal_hominoid_hominid_alt.jpg"/>
          <p:cNvPicPr>
            <a:picLocks noChangeAspect="1" noChangeArrowheads="1"/>
          </p:cNvPicPr>
          <p:nvPr/>
        </p:nvPicPr>
        <p:blipFill>
          <a:blip r:embed="rId2"/>
          <a:srcRect/>
          <a:stretch>
            <a:fillRect/>
          </a:stretch>
        </p:blipFill>
        <p:spPr bwMode="auto">
          <a:xfrm>
            <a:off x="0" y="2819400"/>
            <a:ext cx="9144000" cy="3958130"/>
          </a:xfrm>
          <a:prstGeom prst="rect">
            <a:avLst/>
          </a:prstGeom>
          <a:ln>
            <a:noFill/>
          </a:ln>
          <a:effectLst>
            <a:softEdge rad="112500"/>
          </a:effectLst>
        </p:spPr>
      </p:pic>
      <p:pic>
        <p:nvPicPr>
          <p:cNvPr id="9219" name="Picture 3" descr="C:\Users\MOHAN\Desktop\prehistory-2-7-728.jpg"/>
          <p:cNvPicPr>
            <a:picLocks noChangeAspect="1" noChangeArrowheads="1"/>
          </p:cNvPicPr>
          <p:nvPr/>
        </p:nvPicPr>
        <p:blipFill>
          <a:blip r:embed="rId3"/>
          <a:srcRect/>
          <a:stretch>
            <a:fillRect/>
          </a:stretch>
        </p:blipFill>
        <p:spPr bwMode="auto">
          <a:xfrm>
            <a:off x="1219200" y="533401"/>
            <a:ext cx="6343650" cy="2438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MOHAN\Desktop\download.jpg"/>
          <p:cNvPicPr>
            <a:picLocks noChangeAspect="1" noChangeArrowheads="1"/>
          </p:cNvPicPr>
          <p:nvPr/>
        </p:nvPicPr>
        <p:blipFill>
          <a:blip r:embed="rId2"/>
          <a:srcRect/>
          <a:stretch>
            <a:fillRect/>
          </a:stretch>
        </p:blipFill>
        <p:spPr bwMode="auto">
          <a:xfrm>
            <a:off x="0" y="0"/>
            <a:ext cx="9168984" cy="6858000"/>
          </a:xfrm>
          <a:prstGeom prst="rect">
            <a:avLst/>
          </a:prstGeom>
          <a:noFill/>
        </p:spPr>
      </p:pic>
      <p:sp>
        <p:nvSpPr>
          <p:cNvPr id="3" name="TextBox 2"/>
          <p:cNvSpPr txBox="1"/>
          <p:nvPr/>
        </p:nvSpPr>
        <p:spPr>
          <a:xfrm>
            <a:off x="304800" y="6096000"/>
            <a:ext cx="7924800" cy="584775"/>
          </a:xfrm>
          <a:prstGeom prst="rect">
            <a:avLst/>
          </a:prstGeom>
          <a:noFill/>
        </p:spPr>
        <p:txBody>
          <a:bodyPr wrap="square" rtlCol="0">
            <a:spAutoFit/>
          </a:bodyPr>
          <a:lstStyle/>
          <a:p>
            <a:r>
              <a:rPr lang="en-US" sz="3200" b="1" dirty="0" smtClean="0">
                <a:solidFill>
                  <a:srgbClr val="FF0000"/>
                </a:solidFill>
              </a:rPr>
              <a:t>Prepared by: </a:t>
            </a:r>
            <a:r>
              <a:rPr lang="en-US" sz="3200" b="1" u="sng" dirty="0" smtClean="0">
                <a:solidFill>
                  <a:srgbClr val="FF0000"/>
                </a:solidFill>
              </a:rPr>
              <a:t>Mohan Chandra </a:t>
            </a:r>
            <a:r>
              <a:rPr lang="en-US" sz="3200" b="1" u="sng" dirty="0" err="1" smtClean="0">
                <a:solidFill>
                  <a:srgbClr val="FF0000"/>
                </a:solidFill>
              </a:rPr>
              <a:t>Dolai</a:t>
            </a:r>
            <a:endParaRPr lang="en-US" sz="3200" b="1" u="sng"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OHAN\Desktop\1121111212.jpg"/>
          <p:cNvPicPr>
            <a:picLocks noChangeAspect="1" noChangeArrowheads="1"/>
          </p:cNvPicPr>
          <p:nvPr/>
        </p:nvPicPr>
        <p:blipFill>
          <a:blip r:embed="rId2"/>
          <a:srcRect/>
          <a:stretch>
            <a:fillRect/>
          </a:stretch>
        </p:blipFill>
        <p:spPr bwMode="auto">
          <a:xfrm>
            <a:off x="0" y="609600"/>
            <a:ext cx="9144000" cy="6248400"/>
          </a:xfrm>
          <a:prstGeom prst="rect">
            <a:avLst/>
          </a:prstGeom>
          <a:noFill/>
        </p:spPr>
      </p:pic>
      <p:sp>
        <p:nvSpPr>
          <p:cNvPr id="3" name="TextBox 2"/>
          <p:cNvSpPr txBox="1"/>
          <p:nvPr/>
        </p:nvSpPr>
        <p:spPr>
          <a:xfrm>
            <a:off x="0" y="0"/>
            <a:ext cx="9144000" cy="584775"/>
          </a:xfrm>
          <a:prstGeom prst="rect">
            <a:avLst/>
          </a:prstGeom>
          <a:solidFill>
            <a:schemeClr val="bg1">
              <a:lumMod val="85000"/>
              <a:lumOff val="15000"/>
            </a:schemeClr>
          </a:solidFill>
        </p:spPr>
        <p:txBody>
          <a:bodyPr wrap="square" rtlCol="0">
            <a:spAutoFit/>
          </a:bodyPr>
          <a:lstStyle/>
          <a:p>
            <a:pPr algn="ctr"/>
            <a:r>
              <a:rPr lang="en-US" sz="3200" b="1" dirty="0" smtClean="0">
                <a:solidFill>
                  <a:srgbClr val="FFFF00"/>
                </a:solidFill>
                <a:latin typeface="Arial Rounded MT Bold" pitchFamily="34" charset="0"/>
              </a:rPr>
              <a:t>Cenozoic Era: The Age of Mammals</a:t>
            </a:r>
            <a:endParaRPr lang="en-US" sz="3200" b="1" dirty="0">
              <a:solidFill>
                <a:srgbClr val="FFFF00"/>
              </a:solidFill>
              <a:latin typeface="Arial Rounded MT Bold"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28600" y="228600"/>
            <a:ext cx="86868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At the beginning of the tertiary period, a group of mammals </a:t>
            </a:r>
            <a:r>
              <a:rPr kumimoji="0" lang="en-US" sz="2000" b="1" i="0" u="none" strike="noStrike" cap="none" normalizeH="0" baseline="0" dirty="0" err="1" smtClean="0">
                <a:ln>
                  <a:noFill/>
                </a:ln>
                <a:solidFill>
                  <a:schemeClr val="tx1"/>
                </a:solidFill>
                <a:effectLst/>
                <a:latin typeface="+mj-lt"/>
                <a:ea typeface="Times New Roman" pitchFamily="18" charset="0"/>
                <a:cs typeface="Times New Roman" pitchFamily="18" charset="0"/>
              </a:rPr>
              <a:t>splitted</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up into different major lines and primate arose. </a:t>
            </a:r>
            <a:endParaRPr kumimoji="0" lang="en-US" sz="2000" b="1" i="0" u="none" strike="noStrike" cap="none" normalizeH="0" baseline="0" dirty="0" smtClean="0">
              <a:ln>
                <a:noFill/>
              </a:ln>
              <a:solidFill>
                <a:schemeClr val="tx1"/>
              </a:solidFill>
              <a:effectLst/>
              <a:latin typeface="+mj-lt"/>
              <a:cs typeface="Arial" pitchFamily="34" charset="0"/>
            </a:endParaRPr>
          </a:p>
        </p:txBody>
      </p:sp>
      <p:pic>
        <p:nvPicPr>
          <p:cNvPr id="4098" name="Picture 2" descr="C:\Users\MOHAN\Desktop\108909-034-612FD229.gif"/>
          <p:cNvPicPr>
            <a:picLocks noChangeAspect="1" noChangeArrowheads="1"/>
          </p:cNvPicPr>
          <p:nvPr/>
        </p:nvPicPr>
        <p:blipFill>
          <a:blip r:embed="rId2"/>
          <a:srcRect/>
          <a:stretch>
            <a:fillRect/>
          </a:stretch>
        </p:blipFill>
        <p:spPr bwMode="auto">
          <a:xfrm>
            <a:off x="228600" y="1143000"/>
            <a:ext cx="8686800" cy="5562600"/>
          </a:xfrm>
          <a:prstGeom prst="rect">
            <a:avLst/>
          </a:prstGeom>
          <a:ln>
            <a:noFill/>
          </a:ln>
          <a:effectLst>
            <a:softEdge rad="112500"/>
          </a:effectLst>
        </p:spPr>
      </p:pic>
      <p:sp>
        <p:nvSpPr>
          <p:cNvPr id="4" name="TextBox 3"/>
          <p:cNvSpPr txBox="1"/>
          <p:nvPr/>
        </p:nvSpPr>
        <p:spPr>
          <a:xfrm>
            <a:off x="7391400" y="5867400"/>
            <a:ext cx="1066800" cy="338554"/>
          </a:xfrm>
          <a:prstGeom prst="rect">
            <a:avLst/>
          </a:prstGeom>
          <a:noFill/>
        </p:spPr>
        <p:txBody>
          <a:bodyPr wrap="square" rtlCol="0">
            <a:spAutoFit/>
          </a:bodyPr>
          <a:lstStyle/>
          <a:p>
            <a:r>
              <a:rPr lang="en-US" sz="1600" b="1" dirty="0" smtClean="0">
                <a:solidFill>
                  <a:srgbClr val="C00000"/>
                </a:solidFill>
              </a:rPr>
              <a:t>Primate</a:t>
            </a:r>
            <a:endParaRPr lang="en-US" sz="1600" b="1" dirty="0">
              <a:solidFill>
                <a:srgbClr val="C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86800" cy="923330"/>
          </a:xfrm>
          <a:prstGeom prst="rect">
            <a:avLst/>
          </a:prstGeom>
        </p:spPr>
        <p:txBody>
          <a:bodyPr wrap="square">
            <a:spAutoFit/>
          </a:bodyPr>
          <a:lstStyle/>
          <a:p>
            <a:r>
              <a:rPr lang="en-US" b="1" dirty="0" smtClean="0">
                <a:ea typeface="Times New Roman" pitchFamily="18" charset="0"/>
                <a:cs typeface="Times New Roman" pitchFamily="18" charset="0"/>
              </a:rPr>
              <a:t>The earliest primates first exhibit the grasping paws where nails developed instead of claws. Five well-separated fingers on toes gave them the ability to rotate the great toe so as to oppose the other digits.</a:t>
            </a:r>
            <a:endParaRPr lang="en-US" dirty="0"/>
          </a:p>
        </p:txBody>
      </p:sp>
      <p:pic>
        <p:nvPicPr>
          <p:cNvPr id="17410" name="Picture 2" descr="C:\Users\MOHAN\Desktop\52438-004-89916DDA.jpg"/>
          <p:cNvPicPr>
            <a:picLocks noChangeAspect="1" noChangeArrowheads="1"/>
          </p:cNvPicPr>
          <p:nvPr/>
        </p:nvPicPr>
        <p:blipFill>
          <a:blip r:embed="rId2"/>
          <a:srcRect/>
          <a:stretch>
            <a:fillRect/>
          </a:stretch>
        </p:blipFill>
        <p:spPr bwMode="auto">
          <a:xfrm>
            <a:off x="152400" y="1524000"/>
            <a:ext cx="4876800" cy="3810000"/>
          </a:xfrm>
          <a:prstGeom prst="rect">
            <a:avLst/>
          </a:prstGeom>
          <a:noFill/>
        </p:spPr>
      </p:pic>
      <p:pic>
        <p:nvPicPr>
          <p:cNvPr id="17411" name="Picture 3" descr="C:\Users\MOHAN\Desktop\3b5e5f0b156bd898fa92ed57b90ec587.jpg"/>
          <p:cNvPicPr>
            <a:picLocks noChangeAspect="1" noChangeArrowheads="1"/>
          </p:cNvPicPr>
          <p:nvPr/>
        </p:nvPicPr>
        <p:blipFill>
          <a:blip r:embed="rId3"/>
          <a:srcRect/>
          <a:stretch>
            <a:fillRect/>
          </a:stretch>
        </p:blipFill>
        <p:spPr bwMode="auto">
          <a:xfrm>
            <a:off x="5191125" y="1514475"/>
            <a:ext cx="3724275" cy="519112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04800" y="228600"/>
            <a:ext cx="85344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Primates of Paleocene </a:t>
            </a:r>
            <a:r>
              <a:rPr kumimoji="0" lang="en-US" sz="2000" b="1" i="0" u="none" strike="noStrike" cap="none" normalizeH="0" baseline="0" dirty="0" err="1" smtClean="0">
                <a:ln>
                  <a:noFill/>
                </a:ln>
                <a:solidFill>
                  <a:schemeClr val="tx1"/>
                </a:solidFill>
                <a:effectLst/>
                <a:latin typeface="+mj-lt"/>
                <a:ea typeface="Times New Roman" pitchFamily="18" charset="0"/>
                <a:cs typeface="Times New Roman" pitchFamily="18" charset="0"/>
              </a:rPr>
              <a:t>splitted</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up into various </a:t>
            </a:r>
            <a:r>
              <a:rPr kumimoji="0" lang="en-US" sz="2000" b="1" i="0" u="none" strike="noStrike" cap="none" normalizeH="0" baseline="0" dirty="0" err="1" smtClean="0">
                <a:ln>
                  <a:noFill/>
                </a:ln>
                <a:solidFill>
                  <a:schemeClr val="tx1"/>
                </a:solidFill>
                <a:effectLst/>
                <a:latin typeface="+mj-lt"/>
                <a:ea typeface="Times New Roman" pitchFamily="18" charset="0"/>
                <a:cs typeface="Times New Roman" pitchFamily="18" charset="0"/>
              </a:rPr>
              <a:t>prosimians</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lines and as a result plenty of small primates emerged out during Eocene epoch. Eocene is therefore called the ‘golden age of the </a:t>
            </a:r>
            <a:r>
              <a:rPr kumimoji="0" lang="en-US" sz="2000" b="1" i="0" u="none" strike="noStrike" cap="none" normalizeH="0" baseline="0" dirty="0" err="1" smtClean="0">
                <a:ln>
                  <a:noFill/>
                </a:ln>
                <a:solidFill>
                  <a:schemeClr val="tx1"/>
                </a:solidFill>
                <a:effectLst/>
                <a:latin typeface="+mj-lt"/>
                <a:ea typeface="Times New Roman" pitchFamily="18" charset="0"/>
                <a:cs typeface="Times New Roman" pitchFamily="18" charset="0"/>
              </a:rPr>
              <a:t>prosimians</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most of them adapted an arboreal life, but some of them also lived in ground like squirrel and rodents.</a:t>
            </a:r>
            <a:endParaRPr kumimoji="0" lang="en-US" sz="2000" b="1" i="0" u="none" strike="noStrike" cap="none" normalizeH="0" baseline="0" dirty="0" smtClean="0">
              <a:ln>
                <a:noFill/>
              </a:ln>
              <a:solidFill>
                <a:schemeClr val="tx1"/>
              </a:solidFill>
              <a:effectLst/>
              <a:latin typeface="+mj-lt"/>
              <a:cs typeface="Arial" pitchFamily="34" charset="0"/>
            </a:endParaRPr>
          </a:p>
        </p:txBody>
      </p:sp>
      <p:pic>
        <p:nvPicPr>
          <p:cNvPr id="18434" name="Picture 2" descr="C:\Users\MOHAN\Desktop\Primate_Matrixtr.gif"/>
          <p:cNvPicPr>
            <a:picLocks noChangeAspect="1" noChangeArrowheads="1"/>
          </p:cNvPicPr>
          <p:nvPr/>
        </p:nvPicPr>
        <p:blipFill>
          <a:blip r:embed="rId2"/>
          <a:srcRect/>
          <a:stretch>
            <a:fillRect/>
          </a:stretch>
        </p:blipFill>
        <p:spPr bwMode="auto">
          <a:xfrm>
            <a:off x="152400" y="1524001"/>
            <a:ext cx="5105400" cy="3276600"/>
          </a:xfrm>
          <a:prstGeom prst="rect">
            <a:avLst/>
          </a:prstGeom>
          <a:solidFill>
            <a:schemeClr val="accent4">
              <a:lumMod val="20000"/>
              <a:lumOff val="80000"/>
            </a:schemeClr>
          </a:solidFill>
          <a:ln>
            <a:solidFill>
              <a:schemeClr val="bg1"/>
            </a:solidFill>
          </a:ln>
        </p:spPr>
      </p:pic>
      <p:pic>
        <p:nvPicPr>
          <p:cNvPr id="18435" name="Picture 3" descr="C:\Users\MOHAN\Desktop\slow-loris-001.jpg"/>
          <p:cNvPicPr>
            <a:picLocks noChangeAspect="1" noChangeArrowheads="1"/>
          </p:cNvPicPr>
          <p:nvPr/>
        </p:nvPicPr>
        <p:blipFill>
          <a:blip r:embed="rId3"/>
          <a:srcRect/>
          <a:stretch>
            <a:fillRect/>
          </a:stretch>
        </p:blipFill>
        <p:spPr bwMode="auto">
          <a:xfrm>
            <a:off x="152400" y="4791075"/>
            <a:ext cx="4648200" cy="2066925"/>
          </a:xfrm>
          <a:prstGeom prst="rect">
            <a:avLst/>
          </a:prstGeom>
          <a:noFill/>
        </p:spPr>
      </p:pic>
      <p:pic>
        <p:nvPicPr>
          <p:cNvPr id="18436" name="Picture 4" descr="C:\Users\MOHAN\Desktop\tarsier-prosimian-primate-Haplorrhini-Danum-2980.jpg"/>
          <p:cNvPicPr>
            <a:picLocks noChangeAspect="1" noChangeArrowheads="1"/>
          </p:cNvPicPr>
          <p:nvPr/>
        </p:nvPicPr>
        <p:blipFill>
          <a:blip r:embed="rId4"/>
          <a:srcRect/>
          <a:stretch>
            <a:fillRect/>
          </a:stretch>
        </p:blipFill>
        <p:spPr bwMode="auto">
          <a:xfrm>
            <a:off x="4800600" y="4800600"/>
            <a:ext cx="4114800" cy="2057400"/>
          </a:xfrm>
          <a:prstGeom prst="rect">
            <a:avLst/>
          </a:prstGeom>
          <a:noFill/>
        </p:spPr>
      </p:pic>
      <p:pic>
        <p:nvPicPr>
          <p:cNvPr id="18437" name="Picture 5" descr="C:\Users\MOHAN\Desktop\270a07ae185d722cd2a65bb9b40ec5bf.jpg"/>
          <p:cNvPicPr>
            <a:picLocks noChangeAspect="1" noChangeArrowheads="1"/>
          </p:cNvPicPr>
          <p:nvPr/>
        </p:nvPicPr>
        <p:blipFill>
          <a:blip r:embed="rId5"/>
          <a:srcRect/>
          <a:stretch>
            <a:fillRect/>
          </a:stretch>
        </p:blipFill>
        <p:spPr bwMode="auto">
          <a:xfrm>
            <a:off x="5410200" y="1676400"/>
            <a:ext cx="3505200" cy="3200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228600" y="152400"/>
            <a:ext cx="86868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Small ancient </a:t>
            </a:r>
            <a:r>
              <a:rPr kumimoji="0" lang="en-US" sz="2000" b="1" i="0" u="none" strike="noStrike" cap="none" normalizeH="0" baseline="0" dirty="0" err="1" smtClean="0">
                <a:ln>
                  <a:noFill/>
                </a:ln>
                <a:solidFill>
                  <a:schemeClr val="tx1"/>
                </a:solidFill>
                <a:effectLst/>
                <a:latin typeface="+mj-lt"/>
                <a:ea typeface="Times New Roman" pitchFamily="18" charset="0"/>
                <a:cs typeface="Times New Roman" pitchFamily="18" charset="0"/>
              </a:rPr>
              <a:t>prosimians</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are found to flourish all over the world especially North America, Europe, Africa and Asia during Eocene epoch. These early primate potentialities not only gave rise to the lemurs, </a:t>
            </a:r>
            <a:r>
              <a:rPr kumimoji="0" lang="en-US" sz="2000" b="1" i="0" u="none" strike="noStrike" cap="none" normalizeH="0" baseline="0" dirty="0" err="1" smtClean="0">
                <a:ln>
                  <a:noFill/>
                </a:ln>
                <a:solidFill>
                  <a:schemeClr val="tx1"/>
                </a:solidFill>
                <a:effectLst/>
                <a:latin typeface="+mj-lt"/>
                <a:ea typeface="Times New Roman" pitchFamily="18" charset="0"/>
                <a:cs typeface="Times New Roman" pitchFamily="18" charset="0"/>
              </a:rPr>
              <a:t>lorises</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and tarsiers of present day but they also yielded true monkeys like </a:t>
            </a:r>
            <a:r>
              <a:rPr kumimoji="0" lang="en-US" sz="2000" b="1" i="0" u="none" strike="noStrike" cap="none" normalizeH="0" baseline="0" dirty="0" err="1" smtClean="0">
                <a:ln>
                  <a:noFill/>
                </a:ln>
                <a:solidFill>
                  <a:srgbClr val="FFFF00"/>
                </a:solidFill>
                <a:effectLst/>
                <a:latin typeface="+mj-lt"/>
                <a:ea typeface="Times New Roman" pitchFamily="18" charset="0"/>
                <a:cs typeface="Times New Roman" pitchFamily="18" charset="0"/>
              </a:rPr>
              <a:t>Platyrrhine</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(broad-nosed/ sideward nose) and  </a:t>
            </a:r>
            <a:r>
              <a:rPr kumimoji="0" lang="en-US" sz="2000" b="1" i="0" u="none" strike="noStrike" cap="none" normalizeH="0" baseline="0" dirty="0" err="1" smtClean="0">
                <a:ln>
                  <a:noFill/>
                </a:ln>
                <a:solidFill>
                  <a:srgbClr val="FFFF00"/>
                </a:solidFill>
                <a:effectLst/>
                <a:latin typeface="+mj-lt"/>
                <a:ea typeface="Times New Roman" pitchFamily="18" charset="0"/>
                <a:cs typeface="Times New Roman" pitchFamily="18" charset="0"/>
              </a:rPr>
              <a:t>Catarrhine</a:t>
            </a: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(downward-nose). </a:t>
            </a:r>
            <a:endParaRPr kumimoji="0" lang="en-US" sz="2000" b="1" i="0" u="none" strike="noStrike" cap="none" normalizeH="0" baseline="0" dirty="0" smtClean="0">
              <a:ln>
                <a:noFill/>
              </a:ln>
              <a:solidFill>
                <a:schemeClr val="tx1"/>
              </a:solidFill>
              <a:effectLst/>
              <a:latin typeface="+mj-lt"/>
              <a:cs typeface="Arial" pitchFamily="34" charset="0"/>
            </a:endParaRPr>
          </a:p>
        </p:txBody>
      </p:sp>
      <p:pic>
        <p:nvPicPr>
          <p:cNvPr id="19458" name="Picture 2" descr="C:\Users\MOHAN\Desktop\1-s2.0-S0960982212008068-gr1.jpg"/>
          <p:cNvPicPr>
            <a:picLocks noChangeAspect="1" noChangeArrowheads="1"/>
          </p:cNvPicPr>
          <p:nvPr/>
        </p:nvPicPr>
        <p:blipFill>
          <a:blip r:embed="rId2"/>
          <a:srcRect/>
          <a:stretch>
            <a:fillRect/>
          </a:stretch>
        </p:blipFill>
        <p:spPr bwMode="auto">
          <a:xfrm>
            <a:off x="76200" y="1828800"/>
            <a:ext cx="3652157" cy="2514600"/>
          </a:xfrm>
          <a:prstGeom prst="rect">
            <a:avLst/>
          </a:prstGeom>
          <a:noFill/>
        </p:spPr>
      </p:pic>
      <p:pic>
        <p:nvPicPr>
          <p:cNvPr id="19459" name="Picture 3" descr="C:\Users\MOHAN\Desktop\97dbfe6a95e1022151ea802bd4072714.jpg"/>
          <p:cNvPicPr>
            <a:picLocks noChangeAspect="1" noChangeArrowheads="1"/>
          </p:cNvPicPr>
          <p:nvPr/>
        </p:nvPicPr>
        <p:blipFill>
          <a:blip r:embed="rId3"/>
          <a:srcRect/>
          <a:stretch>
            <a:fillRect/>
          </a:stretch>
        </p:blipFill>
        <p:spPr bwMode="auto">
          <a:xfrm>
            <a:off x="3886200" y="1828800"/>
            <a:ext cx="5257800" cy="4419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152400"/>
            <a:ext cx="87630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endPar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endParaRPr>
          </a:p>
          <a:p>
            <a:pPr lvl="0" algn="just" fontAlgn="base">
              <a:spcBef>
                <a:spcPct val="0"/>
              </a:spcBef>
              <a:spcAft>
                <a:spcPct val="0"/>
              </a:spcAft>
            </a:pP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	</a:t>
            </a:r>
          </a:p>
          <a:p>
            <a:pPr lvl="0" algn="just" fontAlgn="base">
              <a:spcBef>
                <a:spcPct val="0"/>
              </a:spcBef>
              <a:spcAft>
                <a:spcPct val="0"/>
              </a:spcAft>
            </a:pPr>
            <a:r>
              <a:rPr lang="en-US" sz="2400" b="1" dirty="0" smtClean="0">
                <a:latin typeface="+mj-lt"/>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As the two hemispheres 	were isolated during Eocene, no primate could move from the </a:t>
            </a:r>
            <a:r>
              <a:rPr lang="en-US" sz="2400" b="1" dirty="0" smtClean="0">
                <a:latin typeface="+mj-lt"/>
                <a:ea typeface="Times New Roman" pitchFamily="18" charset="0"/>
                <a:cs typeface="Times New Roman" pitchFamily="18" charset="0"/>
              </a:rPr>
              <a:t>new world </a:t>
            </a: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to the </a:t>
            </a:r>
            <a:r>
              <a:rPr lang="en-US" sz="2400" b="1" dirty="0" smtClean="0">
                <a:latin typeface="+mj-lt"/>
                <a:ea typeface="Times New Roman" pitchFamily="18" charset="0"/>
                <a:cs typeface="Times New Roman" pitchFamily="18" charset="0"/>
              </a:rPr>
              <a:t>old world </a:t>
            </a:r>
            <a:r>
              <a:rPr kumimoji="0" lang="en-US" sz="2400" b="1" i="0" u="none" strike="noStrike" cap="none" normalizeH="0" baseline="0" dirty="0" smtClean="0">
                <a:ln>
                  <a:noFill/>
                </a:ln>
                <a:solidFill>
                  <a:schemeClr val="tx1"/>
                </a:solidFill>
                <a:effectLst/>
                <a:latin typeface="+mj-lt"/>
                <a:ea typeface="Times New Roman" pitchFamily="18" charset="0"/>
                <a:cs typeface="Times New Roman" pitchFamily="18" charset="0"/>
              </a:rPr>
              <a:t>or vice-versa. As a consequence, two strains developed side by side, parallel to each other. </a:t>
            </a:r>
          </a:p>
          <a:p>
            <a:pPr lvl="0" algn="just" fontAlgn="base">
              <a:spcBef>
                <a:spcPct val="0"/>
              </a:spcBef>
              <a:spcAft>
                <a:spcPct val="0"/>
              </a:spcAft>
            </a:pPr>
            <a:r>
              <a:rPr lang="en-US" sz="2000" b="1" dirty="0" smtClean="0">
                <a:latin typeface="+mj-lt"/>
                <a:ea typeface="Times New Roman" pitchFamily="18" charset="0"/>
                <a:cs typeface="Times New Roman" pitchFamily="18" charset="0"/>
              </a:rPr>
              <a:t>						</a:t>
            </a:r>
          </a:p>
          <a:p>
            <a:pPr lvl="0" algn="just" fontAlgn="base">
              <a:spcBef>
                <a:spcPct val="0"/>
              </a:spcBef>
              <a:spcAft>
                <a:spcPct val="0"/>
              </a:spcAft>
            </a:pPr>
            <a:r>
              <a:rPr kumimoji="0" lang="en-US" sz="2000" b="1" i="0" u="none" strike="noStrike" cap="none" normalizeH="0" baseline="0" dirty="0" smtClean="0">
                <a:ln>
                  <a:noFill/>
                </a:ln>
                <a:solidFill>
                  <a:schemeClr val="tx1"/>
                </a:solidFill>
                <a:effectLst/>
                <a:latin typeface="+mj-lt"/>
                <a:ea typeface="Times New Roman" pitchFamily="18" charset="0"/>
                <a:cs typeface="Times New Roman" pitchFamily="18" charset="0"/>
              </a:rPr>
              <a:t>							</a:t>
            </a:r>
            <a:r>
              <a:rPr kumimoji="0" lang="en-US" sz="2000" b="1" i="0" u="none" strike="noStrike" cap="none" normalizeH="0" baseline="0" dirty="0" smtClean="0">
                <a:ln>
                  <a:noFill/>
                </a:ln>
                <a:solidFill>
                  <a:schemeClr val="accent2">
                    <a:lumMod val="60000"/>
                    <a:lumOff val="40000"/>
                  </a:schemeClr>
                </a:solidFill>
                <a:effectLst/>
                <a:latin typeface="+mj-lt"/>
                <a:ea typeface="Times New Roman" pitchFamily="18" charset="0"/>
                <a:cs typeface="Times New Roman" pitchFamily="18" charset="0"/>
              </a:rPr>
              <a:t>In South America, 						new world monkeys such as 						marmoset, spider monkey, 						howler monkey, </a:t>
            </a:r>
            <a:r>
              <a:rPr kumimoji="0" lang="en-US" sz="2000" b="1" i="0" u="none" strike="noStrike" cap="none" normalizeH="0" baseline="0" dirty="0" err="1" smtClean="0">
                <a:ln>
                  <a:noFill/>
                </a:ln>
                <a:solidFill>
                  <a:schemeClr val="accent2">
                    <a:lumMod val="60000"/>
                    <a:lumOff val="40000"/>
                  </a:schemeClr>
                </a:solidFill>
                <a:effectLst/>
                <a:latin typeface="+mj-lt"/>
                <a:ea typeface="Times New Roman" pitchFamily="18" charset="0"/>
                <a:cs typeface="Times New Roman" pitchFamily="18" charset="0"/>
              </a:rPr>
              <a:t>cebus</a:t>
            </a:r>
            <a:r>
              <a:rPr kumimoji="0" lang="en-US" sz="2000" b="1" i="0" u="none" strike="noStrike" cap="none" normalizeH="0" baseline="0" dirty="0" smtClean="0">
                <a:ln>
                  <a:noFill/>
                </a:ln>
                <a:solidFill>
                  <a:schemeClr val="accent2">
                    <a:lumMod val="60000"/>
                    <a:lumOff val="40000"/>
                  </a:schemeClr>
                </a:solidFill>
                <a:effectLst/>
                <a:latin typeface="+mj-lt"/>
                <a:ea typeface="Times New Roman" pitchFamily="18" charset="0"/>
                <a:cs typeface="Times New Roman" pitchFamily="18" charset="0"/>
              </a:rPr>
              <a:t> etc. 						from a group (</a:t>
            </a:r>
            <a:r>
              <a:rPr kumimoji="0" lang="en-US" sz="2000" b="1" i="0" u="none" strike="noStrike" cap="none" normalizeH="0" baseline="0" dirty="0" err="1" smtClean="0">
                <a:ln>
                  <a:noFill/>
                </a:ln>
                <a:solidFill>
                  <a:srgbClr val="FFFF00"/>
                </a:solidFill>
                <a:effectLst/>
                <a:latin typeface="+mj-lt"/>
                <a:ea typeface="Times New Roman" pitchFamily="18" charset="0"/>
                <a:cs typeface="Times New Roman" pitchFamily="18" charset="0"/>
              </a:rPr>
              <a:t>Platyrrhine</a:t>
            </a:r>
            <a:r>
              <a:rPr kumimoji="0" lang="en-US" sz="2000" b="1" i="0" u="none" strike="noStrike" cap="none" normalizeH="0" baseline="0" dirty="0" smtClean="0">
                <a:ln>
                  <a:noFill/>
                </a:ln>
                <a:solidFill>
                  <a:schemeClr val="accent2">
                    <a:lumMod val="60000"/>
                    <a:lumOff val="40000"/>
                  </a:schemeClr>
                </a:solidFill>
                <a:effectLst/>
                <a:latin typeface="+mj-lt"/>
                <a:ea typeface="Times New Roman" pitchFamily="18" charset="0"/>
                <a:cs typeface="Times New Roman" pitchFamily="18" charset="0"/>
              </a:rPr>
              <a:t>) 						who could swing on their 							tails. </a:t>
            </a:r>
          </a:p>
          <a:p>
            <a:pPr lvl="0" algn="just" fontAlgn="base">
              <a:spcBef>
                <a:spcPct val="0"/>
              </a:spcBef>
              <a:spcAft>
                <a:spcPct val="0"/>
              </a:spcAft>
            </a:pPr>
            <a:r>
              <a:rPr lang="en-US" sz="2000" b="1" dirty="0" smtClean="0">
                <a:latin typeface="+mj-lt"/>
                <a:ea typeface="Times New Roman" pitchFamily="18" charset="0"/>
                <a:cs typeface="Times New Roman" pitchFamily="18" charset="0"/>
              </a:rPr>
              <a:t>							</a:t>
            </a:r>
            <a:r>
              <a:rPr kumimoji="0" lang="en-US" sz="2000" b="1" i="0" u="none" strike="noStrike" cap="none" normalizeH="0" baseline="0" dirty="0" smtClean="0">
                <a:ln>
                  <a:noFill/>
                </a:ln>
                <a:solidFill>
                  <a:srgbClr val="FFC000"/>
                </a:solidFill>
                <a:effectLst/>
                <a:latin typeface="+mj-lt"/>
                <a:ea typeface="Times New Roman" pitchFamily="18" charset="0"/>
                <a:cs typeface="Times New Roman" pitchFamily="18" charset="0"/>
              </a:rPr>
              <a:t>The second group of 						monkeys (</a:t>
            </a:r>
            <a:r>
              <a:rPr lang="en-US" sz="2000" b="1" dirty="0" err="1" smtClean="0">
                <a:solidFill>
                  <a:srgbClr val="00B050"/>
                </a:solidFill>
                <a:latin typeface="+mj-lt"/>
                <a:ea typeface="Times New Roman" pitchFamily="18" charset="0"/>
                <a:cs typeface="Times New Roman" pitchFamily="18" charset="0"/>
              </a:rPr>
              <a:t>C</a:t>
            </a:r>
            <a:r>
              <a:rPr kumimoji="0" lang="en-US" sz="2000" b="1" i="0" u="none" strike="noStrike" cap="none" normalizeH="0" baseline="0" dirty="0" err="1" smtClean="0">
                <a:ln>
                  <a:noFill/>
                </a:ln>
                <a:solidFill>
                  <a:srgbClr val="00B050"/>
                </a:solidFill>
                <a:effectLst/>
                <a:latin typeface="+mj-lt"/>
                <a:ea typeface="Times New Roman" pitchFamily="18" charset="0"/>
                <a:cs typeface="Times New Roman" pitchFamily="18" charset="0"/>
              </a:rPr>
              <a:t>atarrhine</a:t>
            </a:r>
            <a:r>
              <a:rPr kumimoji="0" lang="en-US" sz="2000" b="1" i="0" u="none" strike="noStrike" cap="none" normalizeH="0" baseline="0" dirty="0" smtClean="0">
                <a:ln>
                  <a:noFill/>
                </a:ln>
                <a:solidFill>
                  <a:srgbClr val="FFC000"/>
                </a:solidFill>
                <a:effectLst/>
                <a:latin typeface="+mj-lt"/>
                <a:ea typeface="Times New Roman" pitchFamily="18" charset="0"/>
                <a:cs typeface="Times New Roman" pitchFamily="18" charset="0"/>
              </a:rPr>
              <a:t>) 							developed independently in 						the old world. </a:t>
            </a:r>
            <a:endParaRPr kumimoji="0" lang="en-US" sz="3200" b="1" i="0" u="none" strike="noStrike" cap="none" normalizeH="0" baseline="0" dirty="0" smtClean="0">
              <a:ln>
                <a:noFill/>
              </a:ln>
              <a:solidFill>
                <a:srgbClr val="FFC000"/>
              </a:solidFill>
              <a:effectLst/>
              <a:latin typeface="+mj-lt"/>
              <a:cs typeface="Arial" pitchFamily="34" charset="0"/>
            </a:endParaRPr>
          </a:p>
        </p:txBody>
      </p:sp>
      <p:sp>
        <p:nvSpPr>
          <p:cNvPr id="3" name="7-Point Star 2"/>
          <p:cNvSpPr/>
          <p:nvPr/>
        </p:nvSpPr>
        <p:spPr>
          <a:xfrm>
            <a:off x="914400" y="990600"/>
            <a:ext cx="228600" cy="152400"/>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7-Point Star 3"/>
          <p:cNvSpPr/>
          <p:nvPr/>
        </p:nvSpPr>
        <p:spPr>
          <a:xfrm>
            <a:off x="6400800" y="4876800"/>
            <a:ext cx="228600" cy="152400"/>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7-Point Star 4"/>
          <p:cNvSpPr/>
          <p:nvPr/>
        </p:nvSpPr>
        <p:spPr>
          <a:xfrm>
            <a:off x="6324600" y="2743200"/>
            <a:ext cx="228600" cy="152400"/>
          </a:xfrm>
          <a:prstGeom prst="star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OHAN\Desktop\Map-Old-World-2015.jpg"/>
          <p:cNvPicPr>
            <a:picLocks noChangeAspect="1" noChangeArrowheads="1"/>
          </p:cNvPicPr>
          <p:nvPr/>
        </p:nvPicPr>
        <p:blipFill>
          <a:blip r:embed="rId2"/>
          <a:srcRect/>
          <a:stretch>
            <a:fillRect/>
          </a:stretch>
        </p:blipFill>
        <p:spPr bwMode="auto">
          <a:xfrm>
            <a:off x="1" y="3505200"/>
            <a:ext cx="5727699" cy="3352800"/>
          </a:xfrm>
          <a:prstGeom prst="rect">
            <a:avLst/>
          </a:prstGeom>
          <a:noFill/>
        </p:spPr>
      </p:pic>
      <p:sp>
        <p:nvSpPr>
          <p:cNvPr id="7" name="Right Arrow 6"/>
          <p:cNvSpPr/>
          <p:nvPr/>
        </p:nvSpPr>
        <p:spPr>
          <a:xfrm rot="5024468">
            <a:off x="2035131" y="2157177"/>
            <a:ext cx="3892623" cy="519160"/>
          </a:xfrm>
          <a:prstGeom prst="rightArrow">
            <a:avLst/>
          </a:prstGeom>
          <a:solidFill>
            <a:schemeClr val="accent3"/>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8" name="Right Arrow 7"/>
          <p:cNvSpPr/>
          <p:nvPr/>
        </p:nvSpPr>
        <p:spPr>
          <a:xfrm rot="5804068">
            <a:off x="-108993" y="2639502"/>
            <a:ext cx="5054327" cy="519160"/>
          </a:xfrm>
          <a:prstGeom prst="right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Oval 8"/>
          <p:cNvSpPr/>
          <p:nvPr/>
        </p:nvSpPr>
        <p:spPr>
          <a:xfrm>
            <a:off x="2209800" y="0"/>
            <a:ext cx="1066800" cy="609600"/>
          </a:xfrm>
          <a:prstGeom prst="ellipse">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accent2">
                  <a:lumMod val="60000"/>
                  <a:lumOff val="40000"/>
                </a:schemeClr>
              </a:solidFill>
            </a:endParaRPr>
          </a:p>
        </p:txBody>
      </p:sp>
      <p:sp>
        <p:nvSpPr>
          <p:cNvPr id="10" name="Oval 9"/>
          <p:cNvSpPr/>
          <p:nvPr/>
        </p:nvSpPr>
        <p:spPr>
          <a:xfrm>
            <a:off x="3352800" y="0"/>
            <a:ext cx="1066800" cy="609600"/>
          </a:xfrm>
          <a:prstGeom prst="ellipse">
            <a:avLst/>
          </a:prstGeom>
          <a:solidFill>
            <a:schemeClr val="accent3"/>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5943465">
            <a:off x="1435402" y="2464507"/>
            <a:ext cx="4508261" cy="519160"/>
          </a:xfrm>
          <a:prstGeom prst="rightArrow">
            <a:avLst/>
          </a:prstGeom>
          <a:solidFill>
            <a:schemeClr val="accent3"/>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2" name="Right Arrow 11"/>
          <p:cNvSpPr/>
          <p:nvPr/>
        </p:nvSpPr>
        <p:spPr>
          <a:xfrm rot="5819291">
            <a:off x="1504598" y="2080683"/>
            <a:ext cx="3885309" cy="519160"/>
          </a:xfrm>
          <a:prstGeom prst="rightArrow">
            <a:avLst/>
          </a:prstGeom>
          <a:solidFill>
            <a:schemeClr val="accent3"/>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3" name="Right Arrow 12"/>
          <p:cNvSpPr/>
          <p:nvPr/>
        </p:nvSpPr>
        <p:spPr>
          <a:xfrm rot="4904414">
            <a:off x="1937713" y="2804420"/>
            <a:ext cx="5194412" cy="519160"/>
          </a:xfrm>
          <a:prstGeom prst="rightArrow">
            <a:avLst/>
          </a:prstGeom>
          <a:solidFill>
            <a:schemeClr val="accent3"/>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en-US"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28600" y="228601"/>
            <a:ext cx="8686800" cy="70480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lang="en-US" sz="2400" b="1" dirty="0" smtClean="0">
                <a:solidFill>
                  <a:srgbClr val="FF00FF"/>
                </a:solidFill>
                <a:latin typeface="+mj-lt"/>
                <a:ea typeface="Times New Roman" pitchFamily="18" charset="0"/>
                <a:cs typeface="Times New Roman" pitchFamily="18" charset="0"/>
              </a:rPr>
              <a:t> </a:t>
            </a:r>
            <a:r>
              <a:rPr kumimoji="0" lang="en-US" sz="2400" b="1" i="0" u="none" strike="noStrike" cap="none" normalizeH="0" baseline="0" dirty="0" smtClean="0">
                <a:ln>
                  <a:noFill/>
                </a:ln>
                <a:solidFill>
                  <a:srgbClr val="FF00FF"/>
                </a:solidFill>
                <a:effectLst/>
                <a:latin typeface="+mj-lt"/>
                <a:ea typeface="Times New Roman" pitchFamily="18" charset="0"/>
                <a:cs typeface="Times New Roman" pitchFamily="18" charset="0"/>
              </a:rPr>
              <a:t>In the new world, the </a:t>
            </a:r>
            <a:r>
              <a:rPr kumimoji="0" lang="en-US" sz="2400" b="1" i="0" u="none" strike="noStrike" cap="none" normalizeH="0" baseline="0" dirty="0" smtClean="0">
                <a:ln>
                  <a:noFill/>
                </a:ln>
                <a:solidFill>
                  <a:srgbClr val="FFFF00"/>
                </a:solidFill>
                <a:effectLst/>
                <a:latin typeface="+mj-lt"/>
                <a:ea typeface="Times New Roman" pitchFamily="18" charset="0"/>
                <a:cs typeface="Times New Roman" pitchFamily="18" charset="0"/>
              </a:rPr>
              <a:t>primate evolution could not go beyond the monkey stage.</a:t>
            </a:r>
            <a:r>
              <a:rPr kumimoji="0" lang="en-US" sz="2400" b="1" i="0" u="none" strike="noStrike" cap="none" normalizeH="0" baseline="0" dirty="0" smtClean="0">
                <a:ln>
                  <a:noFill/>
                </a:ln>
                <a:solidFill>
                  <a:srgbClr val="FF00FF"/>
                </a:solidFill>
                <a:effectLst/>
                <a:latin typeface="+mj-lt"/>
                <a:ea typeface="Times New Roman" pitchFamily="18" charset="0"/>
                <a:cs typeface="Times New Roman" pitchFamily="18" charset="0"/>
              </a:rPr>
              <a:t> As the small monkeys had shown no ability to give rise any higher form. New world obviously lacked the possibility for the origin of man. </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endParaRPr lang="en-US" sz="2400" b="1" dirty="0" smtClean="0">
              <a:latin typeface="+mj-lt"/>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r>
              <a:rPr kumimoji="0" lang="en-US" sz="2400" b="1" i="0" u="none" strike="noStrike" cap="none" normalizeH="0" baseline="0" dirty="0" smtClean="0">
                <a:ln>
                  <a:noFill/>
                </a:ln>
                <a:solidFill>
                  <a:srgbClr val="FFFF00"/>
                </a:solidFill>
                <a:effectLst/>
                <a:latin typeface="+mj-lt"/>
                <a:ea typeface="Times New Roman" pitchFamily="18" charset="0"/>
                <a:cs typeface="Times New Roman" pitchFamily="18" charset="0"/>
              </a:rPr>
              <a:t> Contrary to this situation, fossil finds of intermediary ape-man have been recovered from a number of sites in the old world. The term hominoid refers to those remains.</a:t>
            </a:r>
          </a:p>
          <a:p>
            <a:pPr marL="0" marR="0" lvl="0" indent="0" algn="just" defTabSz="914400" rtl="0" eaLnBrk="1" fontAlgn="base" latinLnBrk="0" hangingPunct="1">
              <a:lnSpc>
                <a:spcPct val="100000"/>
              </a:lnSpc>
              <a:spcBef>
                <a:spcPct val="0"/>
              </a:spcBef>
              <a:spcAft>
                <a:spcPct val="0"/>
              </a:spcAft>
              <a:buClrTx/>
              <a:buSzTx/>
              <a:tabLst/>
            </a:pPr>
            <a:endParaRPr kumimoji="0" lang="en-US" sz="2400" b="1" i="0" u="none" strike="noStrike" cap="none" normalizeH="0" baseline="0" dirty="0" smtClean="0">
              <a:ln>
                <a:noFill/>
              </a:ln>
              <a:solidFill>
                <a:srgbClr val="FFFF00"/>
              </a:solidFill>
              <a:effectLst/>
              <a:latin typeface="+mj-lt"/>
              <a:ea typeface="Times New Roman" pitchFamily="18" charset="0"/>
              <a:cs typeface="Times New Roman" pitchFamily="18" charset="0"/>
            </a:endParaRPr>
          </a:p>
          <a:p>
            <a:pPr algn="just" fontAlgn="base">
              <a:spcBef>
                <a:spcPct val="0"/>
              </a:spcBef>
              <a:spcAft>
                <a:spcPct val="0"/>
              </a:spcAft>
              <a:buFont typeface="Wingdings" pitchFamily="2" charset="2"/>
              <a:buChar char="Ø"/>
            </a:pPr>
            <a:r>
              <a:rPr lang="en-US" sz="2800" b="1" dirty="0" smtClean="0">
                <a:solidFill>
                  <a:srgbClr val="FFFF00"/>
                </a:solidFill>
                <a:latin typeface="+mj-lt"/>
                <a:cs typeface="Times New Roman" pitchFamily="18" charset="0"/>
              </a:rPr>
              <a:t> </a:t>
            </a:r>
            <a:r>
              <a:rPr lang="en-US" sz="2400" b="1" dirty="0" smtClean="0">
                <a:solidFill>
                  <a:srgbClr val="FFFF00"/>
                </a:solidFill>
              </a:rPr>
              <a:t>But the hominids (</a:t>
            </a:r>
            <a:r>
              <a:rPr lang="en-US" sz="2400" b="1" dirty="0" smtClean="0">
                <a:solidFill>
                  <a:srgbClr val="FF00FF"/>
                </a:solidFill>
              </a:rPr>
              <a:t>direct ancestors of human</a:t>
            </a:r>
            <a:r>
              <a:rPr lang="en-US" sz="2400" b="1" dirty="0" smtClean="0">
                <a:solidFill>
                  <a:srgbClr val="FFFF00"/>
                </a:solidFill>
              </a:rPr>
              <a:t>) did not declare their presence until the arrival of the Pleistocene epoch. Not only that, to get the most evolved structural form as of Homo sapiens, hominids had to pass through different stages. </a:t>
            </a:r>
          </a:p>
          <a:p>
            <a:pPr algn="just" fontAlgn="base">
              <a:spcBef>
                <a:spcPct val="0"/>
              </a:spcBef>
              <a:spcAft>
                <a:spcPct val="0"/>
              </a:spcAft>
            </a:pPr>
            <a:endParaRPr lang="en-US" sz="2400" b="1" dirty="0" smtClean="0">
              <a:solidFill>
                <a:srgbClr val="FFFF00"/>
              </a:solidFill>
            </a:endParaRPr>
          </a:p>
          <a:p>
            <a:pPr algn="just" fontAlgn="base">
              <a:spcBef>
                <a:spcPct val="0"/>
              </a:spcBef>
              <a:spcAft>
                <a:spcPct val="0"/>
              </a:spcAft>
              <a:buFont typeface="Wingdings" pitchFamily="2" charset="2"/>
              <a:buChar char="Ø"/>
            </a:pPr>
            <a:r>
              <a:rPr lang="en-US" sz="2400" b="1" dirty="0" smtClean="0">
                <a:solidFill>
                  <a:srgbClr val="FFFF00"/>
                </a:solidFill>
              </a:rPr>
              <a:t>It is therefore quite natural to recognize that </a:t>
            </a:r>
            <a:r>
              <a:rPr lang="en-US" sz="2400" b="1" dirty="0" smtClean="0">
                <a:solidFill>
                  <a:srgbClr val="FF00FF"/>
                </a:solidFill>
              </a:rPr>
              <a:t>man emerged from </a:t>
            </a:r>
            <a:r>
              <a:rPr lang="en-US" sz="2400" b="1" dirty="0" smtClean="0">
                <a:solidFill>
                  <a:srgbClr val="FFFF00"/>
                </a:solidFill>
              </a:rPr>
              <a:t>an </a:t>
            </a:r>
            <a:r>
              <a:rPr lang="en-US" sz="2400" b="1" dirty="0" smtClean="0">
                <a:solidFill>
                  <a:srgbClr val="FF00FF"/>
                </a:solidFill>
              </a:rPr>
              <a:t>early primate </a:t>
            </a:r>
            <a:r>
              <a:rPr lang="en-US" sz="2400" b="1" dirty="0" smtClean="0">
                <a:solidFill>
                  <a:srgbClr val="FFFF00"/>
                </a:solidFill>
              </a:rPr>
              <a:t>from and </a:t>
            </a:r>
            <a:r>
              <a:rPr lang="en-US" sz="2400" b="1" dirty="0" smtClean="0">
                <a:solidFill>
                  <a:srgbClr val="FF00FF"/>
                </a:solidFill>
              </a:rPr>
              <a:t>progressed through monkey-hood </a:t>
            </a:r>
            <a:r>
              <a:rPr lang="en-US" sz="2400" b="1" dirty="0" smtClean="0">
                <a:solidFill>
                  <a:srgbClr val="FFFF00"/>
                </a:solidFill>
              </a:rPr>
              <a:t>or ape-hood in order to attain humanity.</a:t>
            </a:r>
          </a:p>
          <a:p>
            <a:pPr marL="0" marR="0" lvl="0" indent="0" algn="just" defTabSz="914400" rtl="0" eaLnBrk="1" fontAlgn="base" latinLnBrk="0" hangingPunct="1">
              <a:lnSpc>
                <a:spcPct val="100000"/>
              </a:lnSpc>
              <a:spcBef>
                <a:spcPct val="0"/>
              </a:spcBef>
              <a:spcAft>
                <a:spcPct val="0"/>
              </a:spcAft>
              <a:buClrTx/>
              <a:buSzTx/>
              <a:buFont typeface="Wingdings" pitchFamily="2" charset="2"/>
              <a:buChar char="Ø"/>
              <a:tabLst/>
            </a:pPr>
            <a:endParaRPr kumimoji="0" lang="en-US" sz="4000" b="1" i="0" u="none" strike="noStrike" cap="none" normalizeH="0" baseline="0" dirty="0" smtClean="0">
              <a:ln>
                <a:noFill/>
              </a:ln>
              <a:solidFill>
                <a:srgbClr val="FFFF00"/>
              </a:solidFill>
              <a:effectLst/>
              <a:latin typeface="+mj-lt"/>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629</TotalTime>
  <Words>1481</Words>
  <Application>Microsoft Office PowerPoint</Application>
  <PresentationFormat>On-screen Show (4:3)</PresentationFormat>
  <Paragraphs>114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INTRODUCTION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MOHAN</dc:creator>
  <cp:lastModifiedBy>MYUSER</cp:lastModifiedBy>
  <cp:revision>135</cp:revision>
  <dcterms:created xsi:type="dcterms:W3CDTF">2006-08-16T00:00:00Z</dcterms:created>
  <dcterms:modified xsi:type="dcterms:W3CDTF">2020-04-23T11:05:30Z</dcterms:modified>
</cp:coreProperties>
</file>